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68" r:id="rId4"/>
    <p:sldId id="258" r:id="rId5"/>
    <p:sldId id="259" r:id="rId6"/>
    <p:sldId id="269" r:id="rId7"/>
    <p:sldId id="264" r:id="rId8"/>
    <p:sldId id="270" r:id="rId9"/>
    <p:sldId id="260" r:id="rId10"/>
    <p:sldId id="271" r:id="rId11"/>
    <p:sldId id="265" r:id="rId12"/>
    <p:sldId id="261" r:id="rId13"/>
    <p:sldId id="272" r:id="rId14"/>
    <p:sldId id="266" r:id="rId15"/>
    <p:sldId id="262" r:id="rId16"/>
    <p:sldId id="267" r:id="rId17"/>
    <p:sldId id="2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74" d="100"/>
          <a:sy n="74" d="100"/>
        </p:scale>
        <p:origin x="4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6714EF-1F2A-4C7B-91F1-C097625A67C3}" type="datetimeFigureOut">
              <a:rPr lang="en-IN" smtClean="0"/>
              <a:t>17-05-2020</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819830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6714EF-1F2A-4C7B-91F1-C097625A67C3}" type="datetimeFigureOut">
              <a:rPr lang="en-IN" smtClean="0"/>
              <a:t>17-05-2020</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153706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6714EF-1F2A-4C7B-91F1-C097625A67C3}" type="datetimeFigureOut">
              <a:rPr lang="en-IN" smtClean="0"/>
              <a:t>17-05-2020</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755876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26714EF-1F2A-4C7B-91F1-C097625A67C3}" type="datetimeFigureOut">
              <a:rPr lang="en-IN" smtClean="0"/>
              <a:t>17-05-2020</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630888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26714EF-1F2A-4C7B-91F1-C097625A67C3}" type="datetimeFigureOut">
              <a:rPr lang="en-IN" smtClean="0"/>
              <a:t>17-05-2020</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32673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26714EF-1F2A-4C7B-91F1-C097625A67C3}" type="datetimeFigureOut">
              <a:rPr lang="en-IN" smtClean="0"/>
              <a:t>17-05-2020</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1434822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6714EF-1F2A-4C7B-91F1-C097625A67C3}" type="datetimeFigureOut">
              <a:rPr lang="en-IN" smtClean="0"/>
              <a:t>17-05-2020</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695095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6714EF-1F2A-4C7B-91F1-C097625A67C3}" type="datetimeFigureOut">
              <a:rPr lang="en-IN" smtClean="0"/>
              <a:t>17-05-2020</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958453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6714EF-1F2A-4C7B-91F1-C097625A67C3}" type="datetimeFigureOut">
              <a:rPr lang="en-IN" smtClean="0"/>
              <a:t>17-05-2020</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145586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6714EF-1F2A-4C7B-91F1-C097625A67C3}" type="datetimeFigureOut">
              <a:rPr lang="en-IN" smtClean="0"/>
              <a:t>17-05-2020</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884718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6714EF-1F2A-4C7B-91F1-C097625A67C3}" type="datetimeFigureOut">
              <a:rPr lang="en-IN" smtClean="0"/>
              <a:t>17-05-2020</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CC2D326-0829-4C47-A95C-636F8F417505}"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40759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26714EF-1F2A-4C7B-91F1-C097625A67C3}" type="datetimeFigureOut">
              <a:rPr lang="en-IN" smtClean="0"/>
              <a:t>17-05-2020</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1383524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26714EF-1F2A-4C7B-91F1-C097625A67C3}" type="datetimeFigureOut">
              <a:rPr lang="en-IN" smtClean="0"/>
              <a:t>17-05-2020</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CC2D326-0829-4C47-A95C-636F8F417505}"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04388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26714EF-1F2A-4C7B-91F1-C097625A67C3}" type="datetimeFigureOut">
              <a:rPr lang="en-IN" smtClean="0"/>
              <a:t>17-05-2020</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22170867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6714EF-1F2A-4C7B-91F1-C097625A67C3}" type="datetimeFigureOut">
              <a:rPr lang="en-IN" smtClean="0"/>
              <a:t>17-05-2020</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781769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6714EF-1F2A-4C7B-91F1-C097625A67C3}" type="datetimeFigureOut">
              <a:rPr lang="en-IN" smtClean="0"/>
              <a:t>17-05-2020</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CC2D326-0829-4C47-A95C-636F8F417505}" type="slidenum">
              <a:rPr lang="en-IN" smtClean="0"/>
              <a:t>‹#›</a:t>
            </a:fld>
            <a:endParaRPr lang="en-IN"/>
          </a:p>
        </p:txBody>
      </p:sp>
    </p:spTree>
    <p:extLst>
      <p:ext uri="{BB962C8B-B14F-4D97-AF65-F5344CB8AC3E}">
        <p14:creationId xmlns:p14="http://schemas.microsoft.com/office/powerpoint/2010/main" val="3730381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26714EF-1F2A-4C7B-91F1-C097625A67C3}" type="datetimeFigureOut">
              <a:rPr lang="en-IN" smtClean="0"/>
              <a:t>17-05-2020</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CC2D326-0829-4C47-A95C-636F8F417505}" type="slidenum">
              <a:rPr lang="en-IN" smtClean="0"/>
              <a:t>‹#›</a:t>
            </a:fld>
            <a:endParaRPr lang="en-IN"/>
          </a:p>
        </p:txBody>
      </p:sp>
    </p:spTree>
    <p:extLst>
      <p:ext uri="{BB962C8B-B14F-4D97-AF65-F5344CB8AC3E}">
        <p14:creationId xmlns:p14="http://schemas.microsoft.com/office/powerpoint/2010/main" val="174441664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2.mp3"/><Relationship Id="rId1" Type="http://schemas.microsoft.com/office/2007/relationships/media" Target="../media/media12.mp3"/><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p3"/><Relationship Id="rId1" Type="http://schemas.microsoft.com/office/2007/relationships/media" Target="../media/media15.mp3"/><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297165" y="1772532"/>
            <a:ext cx="10364258" cy="3803077"/>
          </a:xfrm>
        </p:spPr>
        <p:txBody>
          <a:bodyPr>
            <a:noAutofit/>
          </a:bodyPr>
          <a:lstStyle/>
          <a:p>
            <a:pPr algn="ctr"/>
            <a:r>
              <a:rPr lang="en-US" sz="4800" dirty="0" smtClean="0">
                <a:latin typeface="Arial" panose="020B0604020202020204" pitchFamily="34" charset="0"/>
                <a:cs typeface="Arial" panose="020B0604020202020204" pitchFamily="34" charset="0"/>
              </a:rPr>
              <a:t>Standard </a:t>
            </a:r>
            <a:r>
              <a:rPr lang="en-US" sz="4800" dirty="0">
                <a:latin typeface="Arial" panose="020B0604020202020204" pitchFamily="34" charset="0"/>
                <a:cs typeface="Arial" panose="020B0604020202020204" pitchFamily="34" charset="0"/>
              </a:rPr>
              <a:t>Operating Procedure </a:t>
            </a:r>
            <a:r>
              <a:rPr lang="en-US" sz="4800" dirty="0" smtClean="0">
                <a:latin typeface="Arial" panose="020B0604020202020204" pitchFamily="34" charset="0"/>
                <a:cs typeface="Arial" panose="020B0604020202020204" pitchFamily="34" charset="0"/>
              </a:rPr>
              <a:t/>
            </a:r>
            <a:br>
              <a:rPr lang="en-US" sz="4800" dirty="0" smtClean="0">
                <a:latin typeface="Arial" panose="020B0604020202020204" pitchFamily="34" charset="0"/>
                <a:cs typeface="Arial" panose="020B0604020202020204" pitchFamily="34" charset="0"/>
              </a:rPr>
            </a:br>
            <a:r>
              <a:rPr lang="en-US" sz="4800" dirty="0" smtClean="0">
                <a:latin typeface="Arial" panose="020B0604020202020204" pitchFamily="34" charset="0"/>
                <a:cs typeface="Arial" panose="020B0604020202020204" pitchFamily="34" charset="0"/>
              </a:rPr>
              <a:t>to </a:t>
            </a:r>
            <a:r>
              <a:rPr lang="en-US" sz="4800" dirty="0">
                <a:latin typeface="Arial" panose="020B0604020202020204" pitchFamily="34" charset="0"/>
                <a:cs typeface="Arial" panose="020B0604020202020204" pitchFamily="34" charset="0"/>
              </a:rPr>
              <a:t>prevent the spread </a:t>
            </a:r>
            <a:r>
              <a:rPr lang="en-US" sz="4800" dirty="0" smtClean="0">
                <a:latin typeface="Arial" panose="020B0604020202020204" pitchFamily="34" charset="0"/>
                <a:cs typeface="Arial" panose="020B0604020202020204" pitchFamily="34" charset="0"/>
              </a:rPr>
              <a:t>of</a:t>
            </a:r>
            <a:br>
              <a:rPr lang="en-US" sz="4800" dirty="0" smtClean="0">
                <a:latin typeface="Arial" panose="020B0604020202020204" pitchFamily="34" charset="0"/>
                <a:cs typeface="Arial" panose="020B0604020202020204" pitchFamily="34" charset="0"/>
              </a:rPr>
            </a:br>
            <a:r>
              <a:rPr lang="en-US" sz="4800" dirty="0" smtClean="0">
                <a:latin typeface="Arial" panose="020B0604020202020204" pitchFamily="34" charset="0"/>
                <a:cs typeface="Arial" panose="020B0604020202020204" pitchFamily="34" charset="0"/>
              </a:rPr>
              <a:t> </a:t>
            </a:r>
            <a:r>
              <a:rPr lang="en-US" sz="4800" dirty="0">
                <a:latin typeface="Arial" panose="020B0604020202020204" pitchFamily="34" charset="0"/>
                <a:cs typeface="Arial" panose="020B0604020202020204" pitchFamily="34" charset="0"/>
              </a:rPr>
              <a:t>COVID 19 infection </a:t>
            </a:r>
            <a:r>
              <a:rPr lang="en-US" sz="4800" dirty="0" smtClean="0">
                <a:latin typeface="Arial" panose="020B0604020202020204" pitchFamily="34" charset="0"/>
                <a:cs typeface="Arial" panose="020B0604020202020204" pitchFamily="34" charset="0"/>
              </a:rPr>
              <a:t/>
            </a:r>
            <a:br>
              <a:rPr lang="en-US" sz="4800" dirty="0" smtClean="0">
                <a:latin typeface="Arial" panose="020B0604020202020204" pitchFamily="34" charset="0"/>
                <a:cs typeface="Arial" panose="020B0604020202020204" pitchFamily="34" charset="0"/>
              </a:rPr>
            </a:br>
            <a:r>
              <a:rPr lang="en-US" sz="4800" dirty="0" smtClean="0">
                <a:latin typeface="Arial" panose="020B0604020202020204" pitchFamily="34" charset="0"/>
                <a:cs typeface="Arial" panose="020B0604020202020204" pitchFamily="34" charset="0"/>
              </a:rPr>
              <a:t>at </a:t>
            </a:r>
            <a:r>
              <a:rPr lang="en-US" sz="4800" dirty="0">
                <a:latin typeface="Arial" panose="020B0604020202020204" pitchFamily="34" charset="0"/>
                <a:cs typeface="Arial" panose="020B0604020202020204" pitchFamily="34" charset="0"/>
              </a:rPr>
              <a:t>the </a:t>
            </a:r>
            <a:r>
              <a:rPr lang="en-US" sz="4800" dirty="0" smtClean="0">
                <a:latin typeface="Arial" panose="020B0604020202020204" pitchFamily="34" charset="0"/>
                <a:cs typeface="Arial" panose="020B0604020202020204" pitchFamily="34" charset="0"/>
              </a:rPr>
              <a:t>workplace</a:t>
            </a:r>
            <a:r>
              <a:rPr lang="en-US" sz="6000" b="1" i="1" dirty="0" smtClean="0"/>
              <a:t/>
            </a:r>
            <a:br>
              <a:rPr lang="en-US" sz="6000" b="1" i="1" dirty="0" smtClean="0"/>
            </a:br>
            <a:r>
              <a:rPr lang="en-US" sz="6000" b="1" i="1" dirty="0" smtClean="0"/>
              <a:t>        </a:t>
            </a:r>
            <a:br>
              <a:rPr lang="en-US" sz="6000" b="1" i="1" dirty="0" smtClean="0"/>
            </a:br>
            <a:r>
              <a:rPr lang="en-US" sz="6000" b="1" i="1" dirty="0"/>
              <a:t> </a:t>
            </a:r>
            <a:r>
              <a:rPr lang="en-US" sz="6000" b="1" i="1" dirty="0" smtClean="0"/>
              <a:t>                </a:t>
            </a:r>
            <a:endParaRPr lang="en-US" sz="1600" b="1" dirty="0"/>
          </a:p>
        </p:txBody>
      </p:sp>
      <p:pic>
        <p:nvPicPr>
          <p:cNvPr id="3" name="Slide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42702" y="236034"/>
            <a:ext cx="609600" cy="609600"/>
          </a:xfrm>
          <a:prstGeom prst="rect">
            <a:avLst/>
          </a:prstGeom>
        </p:spPr>
      </p:pic>
    </p:spTree>
    <p:extLst>
      <p:ext uri="{BB962C8B-B14F-4D97-AF65-F5344CB8AC3E}">
        <p14:creationId xmlns:p14="http://schemas.microsoft.com/office/powerpoint/2010/main" val="428543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28078" y="450324"/>
            <a:ext cx="10147610" cy="5293757"/>
          </a:xfrm>
          <a:prstGeom prst="rect">
            <a:avLst/>
          </a:prstGeom>
        </p:spPr>
        <p:txBody>
          <a:bodyPr wrap="square">
            <a:spAutoFit/>
          </a:bodyPr>
          <a:lstStyle/>
          <a:p>
            <a:endParaRPr lang="en-US" b="1" i="0" u="none" strike="noStrike" dirty="0" smtClean="0">
              <a:solidFill>
                <a:srgbClr val="333333"/>
              </a:solidFill>
              <a:effectLst/>
              <a:latin typeface="Georgia" panose="02040502050405020303" pitchFamily="18" charset="0"/>
            </a:endParaRPr>
          </a:p>
          <a:p>
            <a:pPr algn="just"/>
            <a:r>
              <a:rPr lang="en-US" sz="3200" b="1" dirty="0">
                <a:solidFill>
                  <a:srgbClr val="333333"/>
                </a:solidFill>
                <a:latin typeface="Arial" panose="020B0604020202020204" pitchFamily="34" charset="0"/>
                <a:cs typeface="Arial" panose="020B0604020202020204" pitchFamily="34" charset="0"/>
              </a:rPr>
              <a:t>SCOPE</a:t>
            </a:r>
            <a:r>
              <a:rPr lang="en-US" sz="3200" b="1" dirty="0" smtClean="0">
                <a:solidFill>
                  <a:srgbClr val="333333"/>
                </a:solidFill>
                <a:latin typeface="Arial" panose="020B0604020202020204" pitchFamily="34" charset="0"/>
                <a:cs typeface="Arial" panose="020B0604020202020204" pitchFamily="34" charset="0"/>
              </a:rPr>
              <a:t>:</a:t>
            </a:r>
          </a:p>
          <a:p>
            <a:pPr algn="just"/>
            <a:endParaRPr lang="en-US" sz="3200" b="1" dirty="0">
              <a:solidFill>
                <a:srgbClr val="333333"/>
              </a:solidFill>
              <a:latin typeface="Arial" panose="020B0604020202020204" pitchFamily="34" charset="0"/>
              <a:cs typeface="Arial" panose="020B0604020202020204" pitchFamily="34" charset="0"/>
            </a:endParaRPr>
          </a:p>
          <a:p>
            <a:pPr algn="just"/>
            <a:r>
              <a:rPr lang="en-US" sz="3200" dirty="0">
                <a:solidFill>
                  <a:srgbClr val="333333"/>
                </a:solidFill>
                <a:latin typeface="Arial" panose="020B0604020202020204" pitchFamily="34" charset="0"/>
                <a:cs typeface="Arial" panose="020B0604020202020204" pitchFamily="34" charset="0"/>
              </a:rPr>
              <a:t>This SOP is applicable to cover all the individuals entering into plant</a:t>
            </a:r>
          </a:p>
          <a:p>
            <a:pPr algn="just"/>
            <a:endParaRPr lang="en-US" sz="3200" b="1" dirty="0">
              <a:solidFill>
                <a:srgbClr val="333333"/>
              </a:solidFill>
              <a:latin typeface="Arial" panose="020B0604020202020204" pitchFamily="34" charset="0"/>
              <a:cs typeface="Arial" panose="020B0604020202020204" pitchFamily="34" charset="0"/>
            </a:endParaRPr>
          </a:p>
          <a:p>
            <a:pPr algn="just"/>
            <a:endParaRPr lang="en-US" sz="3200" b="1" i="0" strike="noStrike" dirty="0" smtClean="0">
              <a:solidFill>
                <a:srgbClr val="333333"/>
              </a:solidFill>
              <a:effectLst/>
              <a:latin typeface="Arial" panose="020B0604020202020204" pitchFamily="34" charset="0"/>
              <a:cs typeface="Arial" panose="020B0604020202020204" pitchFamily="34" charset="0"/>
            </a:endParaRPr>
          </a:p>
          <a:p>
            <a:pPr algn="just"/>
            <a:r>
              <a:rPr lang="en-US" sz="3200" b="1" i="0" strike="noStrike" dirty="0" smtClean="0">
                <a:solidFill>
                  <a:srgbClr val="333333"/>
                </a:solidFill>
                <a:effectLst/>
                <a:latin typeface="Arial" panose="020B0604020202020204" pitchFamily="34" charset="0"/>
                <a:cs typeface="Arial" panose="020B0604020202020204" pitchFamily="34" charset="0"/>
              </a:rPr>
              <a:t>RESPONSIBILITY:</a:t>
            </a:r>
          </a:p>
          <a:p>
            <a:pPr algn="just"/>
            <a:endParaRPr lang="en-US" sz="3200" b="0" i="0" strike="noStrike" dirty="0" smtClean="0">
              <a:solidFill>
                <a:srgbClr val="333333"/>
              </a:solidFill>
              <a:effectLst/>
              <a:latin typeface="Arial" panose="020B0604020202020204" pitchFamily="34" charset="0"/>
              <a:cs typeface="Arial" panose="020B0604020202020204" pitchFamily="34" charset="0"/>
            </a:endParaRPr>
          </a:p>
          <a:p>
            <a:pPr algn="just"/>
            <a:r>
              <a:rPr lang="en-US" sz="3200" b="0" i="0" strike="noStrike" dirty="0" smtClean="0">
                <a:solidFill>
                  <a:srgbClr val="333333"/>
                </a:solidFill>
                <a:effectLst/>
                <a:latin typeface="Arial" panose="020B0604020202020204" pitchFamily="34" charset="0"/>
                <a:cs typeface="Arial" panose="020B0604020202020204" pitchFamily="34" charset="0"/>
              </a:rPr>
              <a:t>HR department to verify and ensure compliance of the procedure. All individual reporting to the workplace.</a:t>
            </a:r>
            <a:endParaRPr lang="en-US" sz="3200" b="0" i="0" strike="noStrike" dirty="0">
              <a:solidFill>
                <a:srgbClr val="333333"/>
              </a:solidFill>
              <a:effectLst/>
              <a:latin typeface="Arial" panose="020B0604020202020204" pitchFamily="34" charset="0"/>
              <a:cs typeface="Arial" panose="020B0604020202020204" pitchFamily="34" charset="0"/>
            </a:endParaRPr>
          </a:p>
        </p:txBody>
      </p:sp>
      <p:pic>
        <p:nvPicPr>
          <p:cNvPr id="2" name="Slide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6088" y="303727"/>
            <a:ext cx="609600" cy="609600"/>
          </a:xfrm>
          <a:prstGeom prst="rect">
            <a:avLst/>
          </a:prstGeom>
        </p:spPr>
      </p:pic>
    </p:spTree>
    <p:extLst>
      <p:ext uri="{BB962C8B-B14F-4D97-AF65-F5344CB8AC3E}">
        <p14:creationId xmlns:p14="http://schemas.microsoft.com/office/powerpoint/2010/main" val="172028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3474" y="779347"/>
            <a:ext cx="10259121" cy="5699512"/>
          </a:xfrm>
        </p:spPr>
        <p:txBody>
          <a:bodyPr>
            <a:normAutofit fontScale="32500" lnSpcReduction="20000"/>
          </a:bodyPr>
          <a:lstStyle/>
          <a:p>
            <a:pPr algn="just"/>
            <a:r>
              <a:rPr lang="en-US" sz="9800" b="1" dirty="0">
                <a:solidFill>
                  <a:srgbClr val="333333"/>
                </a:solidFill>
                <a:latin typeface="Arial" panose="020B0604020202020204" pitchFamily="34" charset="0"/>
                <a:cs typeface="Arial" panose="020B0604020202020204" pitchFamily="34" charset="0"/>
              </a:rPr>
              <a:t>ACCOUNTABILITY:</a:t>
            </a:r>
            <a:endParaRPr lang="en-US" sz="9800" dirty="0">
              <a:solidFill>
                <a:srgbClr val="333333"/>
              </a:solidFill>
              <a:latin typeface="Arial" panose="020B0604020202020204" pitchFamily="34" charset="0"/>
              <a:cs typeface="Arial" panose="020B0604020202020204" pitchFamily="34" charset="0"/>
            </a:endParaRPr>
          </a:p>
          <a:p>
            <a:pPr algn="just"/>
            <a:r>
              <a:rPr lang="en-US" sz="10000" dirty="0">
                <a:solidFill>
                  <a:srgbClr val="333333"/>
                </a:solidFill>
                <a:latin typeface="Arial" panose="020B0604020202020204" pitchFamily="34" charset="0"/>
                <a:cs typeface="Arial" panose="020B0604020202020204" pitchFamily="34" charset="0"/>
              </a:rPr>
              <a:t>HR head and GM Operation shall be accountable that this SOP is implemented as per laid down procedure</a:t>
            </a:r>
            <a:r>
              <a:rPr lang="en-US" sz="10000" dirty="0" smtClean="0">
                <a:solidFill>
                  <a:srgbClr val="333333"/>
                </a:solidFill>
                <a:latin typeface="Arial" panose="020B0604020202020204" pitchFamily="34" charset="0"/>
                <a:cs typeface="Arial" panose="020B0604020202020204" pitchFamily="34" charset="0"/>
              </a:rPr>
              <a:t>.</a:t>
            </a:r>
          </a:p>
          <a:p>
            <a:pPr algn="just"/>
            <a:endParaRPr lang="en-US" sz="10000" dirty="0">
              <a:solidFill>
                <a:srgbClr val="333333"/>
              </a:solidFill>
              <a:latin typeface="Arial" panose="020B0604020202020204" pitchFamily="34" charset="0"/>
              <a:cs typeface="Arial" panose="020B0604020202020204" pitchFamily="34" charset="0"/>
            </a:endParaRPr>
          </a:p>
          <a:p>
            <a:pPr algn="just"/>
            <a:r>
              <a:rPr lang="en-IN" sz="10000" b="1" dirty="0">
                <a:solidFill>
                  <a:srgbClr val="333333"/>
                </a:solidFill>
                <a:latin typeface="Arial" panose="020B0604020202020204" pitchFamily="34" charset="0"/>
                <a:cs typeface="Arial" panose="020B0604020202020204" pitchFamily="34" charset="0"/>
              </a:rPr>
              <a:t>ATTACHMENTS:</a:t>
            </a:r>
            <a:endParaRPr lang="en-IN" sz="10000" dirty="0">
              <a:solidFill>
                <a:srgbClr val="333333"/>
              </a:solidFill>
              <a:latin typeface="Arial" panose="020B0604020202020204" pitchFamily="34" charset="0"/>
              <a:cs typeface="Arial" panose="020B0604020202020204" pitchFamily="34" charset="0"/>
            </a:endParaRPr>
          </a:p>
          <a:p>
            <a:pPr algn="just"/>
            <a:r>
              <a:rPr lang="en-IN" sz="10000" dirty="0">
                <a:solidFill>
                  <a:srgbClr val="333333"/>
                </a:solidFill>
                <a:latin typeface="Arial" panose="020B0604020202020204" pitchFamily="34" charset="0"/>
                <a:cs typeface="Arial" panose="020B0604020202020204" pitchFamily="34" charset="0"/>
              </a:rPr>
              <a:t>Logbook for Personal Sanitation &amp; Hygiene Record </a:t>
            </a:r>
          </a:p>
          <a:p>
            <a:pPr algn="just"/>
            <a:r>
              <a:rPr lang="en-IN" sz="10000" dirty="0">
                <a:solidFill>
                  <a:srgbClr val="333333"/>
                </a:solidFill>
                <a:latin typeface="Arial" panose="020B0604020202020204" pitchFamily="34" charset="0"/>
                <a:cs typeface="Arial" panose="020B0604020202020204" pitchFamily="34" charset="0"/>
              </a:rPr>
              <a:t>Logbook for Surface Sanitation and Area Fogging Record </a:t>
            </a:r>
          </a:p>
          <a:p>
            <a:pPr algn="just"/>
            <a:r>
              <a:rPr lang="en-IN" sz="10000" dirty="0">
                <a:solidFill>
                  <a:srgbClr val="333333"/>
                </a:solidFill>
                <a:latin typeface="Arial" panose="020B0604020202020204" pitchFamily="34" charset="0"/>
                <a:cs typeface="Arial" panose="020B0604020202020204" pitchFamily="34" charset="0"/>
              </a:rPr>
              <a:t>Logbook for Bus Sanitation Record </a:t>
            </a:r>
          </a:p>
          <a:p>
            <a:endParaRPr lang="en-US" u="sng" dirty="0">
              <a:solidFill>
                <a:srgbClr val="333333"/>
              </a:solidFill>
              <a:latin typeface="Georgia" panose="02040502050405020303" pitchFamily="18" charset="0"/>
            </a:endParaRPr>
          </a:p>
          <a:p>
            <a:endParaRPr lang="en-IN" dirty="0"/>
          </a:p>
        </p:txBody>
      </p:sp>
      <p:pic>
        <p:nvPicPr>
          <p:cNvPr id="2" name="Slide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10175" y="342364"/>
            <a:ext cx="609600" cy="609600"/>
          </a:xfrm>
          <a:prstGeom prst="rect">
            <a:avLst/>
          </a:prstGeom>
        </p:spPr>
      </p:pic>
    </p:spTree>
    <p:extLst>
      <p:ext uri="{BB962C8B-B14F-4D97-AF65-F5344CB8AC3E}">
        <p14:creationId xmlns:p14="http://schemas.microsoft.com/office/powerpoint/2010/main" val="171741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16927" y="1672683"/>
            <a:ext cx="10303727" cy="4783874"/>
          </a:xfrm>
        </p:spPr>
        <p:txBody>
          <a:bodyPr>
            <a:normAutofit/>
          </a:bodyPr>
          <a:lstStyle/>
          <a:p>
            <a:r>
              <a:rPr lang="en-US" sz="3200" dirty="0">
                <a:latin typeface="Arial" panose="020B0604020202020204" pitchFamily="34" charset="0"/>
                <a:cs typeface="Arial" panose="020B0604020202020204" pitchFamily="34" charset="0"/>
              </a:rPr>
              <a:t>When someone who has COVID-19 symptoms such as cough/sneeze or exhales they release droplets of infected fluids. Most of these droplets fall on nearby surface and objects such as desks, tables or telephone</a:t>
            </a:r>
            <a:r>
              <a:rPr lang="en-US" sz="3200" dirty="0" smtClean="0">
                <a:latin typeface="Arial" panose="020B0604020202020204" pitchFamily="34" charset="0"/>
                <a:cs typeface="Arial" panose="020B0604020202020204" pitchFamily="34" charset="0"/>
              </a:rPr>
              <a:t>.</a:t>
            </a:r>
            <a:br>
              <a:rPr lang="en-US" sz="3200" dirty="0" smtClean="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People could catch COVID-19 by touching contaminated surface or objects and touching their eyes, nose or </a:t>
            </a:r>
            <a:r>
              <a:rPr lang="en-US" sz="3200" dirty="0" smtClean="0">
                <a:latin typeface="Arial" panose="020B0604020202020204" pitchFamily="34" charset="0"/>
                <a:cs typeface="Arial" panose="020B0604020202020204" pitchFamily="34" charset="0"/>
              </a:rPr>
              <a:t>mouth</a:t>
            </a:r>
            <a:br>
              <a:rPr lang="en-US" sz="3200" dirty="0" smtClean="0">
                <a:latin typeface="Arial" panose="020B0604020202020204" pitchFamily="34" charset="0"/>
                <a:cs typeface="Arial" panose="020B0604020202020204" pitchFamily="34" charset="0"/>
              </a:rPr>
            </a:br>
            <a:r>
              <a:rPr lang="en-US" sz="2400" u="sng" dirty="0"/>
              <a:t/>
            </a:r>
            <a:br>
              <a:rPr lang="en-US" sz="2400" u="sng" dirty="0"/>
            </a:br>
            <a:endParaRPr lang="en-IN" sz="2400" u="sng" dirty="0"/>
          </a:p>
        </p:txBody>
      </p:sp>
      <p:sp>
        <p:nvSpPr>
          <p:cNvPr id="6" name="Text Placeholder 5"/>
          <p:cNvSpPr>
            <a:spLocks noGrp="1"/>
          </p:cNvSpPr>
          <p:nvPr>
            <p:ph type="body" sz="quarter" idx="13"/>
          </p:nvPr>
        </p:nvSpPr>
        <p:spPr>
          <a:xfrm>
            <a:off x="1204332" y="189571"/>
            <a:ext cx="10560205" cy="1326995"/>
          </a:xfrm>
        </p:spPr>
        <p:txBody>
          <a:bodyPr/>
          <a:lstStyle/>
          <a:p>
            <a:pPr algn="ctr"/>
            <a:r>
              <a:rPr lang="en-US" sz="4000" b="1" dirty="0" smtClean="0">
                <a:solidFill>
                  <a:schemeClr val="accent1">
                    <a:lumMod val="60000"/>
                    <a:lumOff val="40000"/>
                  </a:schemeClr>
                </a:solidFill>
              </a:rPr>
              <a:t>GENERAL </a:t>
            </a:r>
            <a:r>
              <a:rPr lang="en-US" sz="4000" b="1" dirty="0">
                <a:solidFill>
                  <a:schemeClr val="accent1">
                    <a:lumMod val="60000"/>
                    <a:lumOff val="40000"/>
                  </a:schemeClr>
                </a:solidFill>
              </a:rPr>
              <a:t>INFORMATION HOW COVID-19 MAY </a:t>
            </a:r>
            <a:r>
              <a:rPr lang="en-US" sz="4000" b="1" dirty="0" smtClean="0">
                <a:solidFill>
                  <a:schemeClr val="accent1">
                    <a:lumMod val="60000"/>
                    <a:lumOff val="40000"/>
                  </a:schemeClr>
                </a:solidFill>
              </a:rPr>
              <a:t>SPREAD</a:t>
            </a:r>
            <a:endParaRPr lang="en-IN" sz="4000" dirty="0">
              <a:solidFill>
                <a:schemeClr val="accent1">
                  <a:lumMod val="60000"/>
                  <a:lumOff val="40000"/>
                </a:schemeClr>
              </a:solidFill>
            </a:endParaRPr>
          </a:p>
        </p:txBody>
      </p:sp>
      <p:pic>
        <p:nvPicPr>
          <p:cNvPr id="2" name="Slide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81386" y="243468"/>
            <a:ext cx="609600" cy="609600"/>
          </a:xfrm>
          <a:prstGeom prst="rect">
            <a:avLst/>
          </a:prstGeom>
        </p:spPr>
      </p:pic>
    </p:spTree>
    <p:extLst>
      <p:ext uri="{BB962C8B-B14F-4D97-AF65-F5344CB8AC3E}">
        <p14:creationId xmlns:p14="http://schemas.microsoft.com/office/powerpoint/2010/main" val="271901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7198" y="1336703"/>
            <a:ext cx="10359212" cy="5164458"/>
          </a:xfrm>
        </p:spPr>
        <p:txBody>
          <a:bodyPr>
            <a:normAutofit fontScale="90000"/>
          </a:bodyPr>
          <a:lstStyle/>
          <a:p>
            <a:r>
              <a:rPr lang="en-US" sz="3600" dirty="0">
                <a:latin typeface="Arial" panose="020B0604020202020204" pitchFamily="34" charset="0"/>
                <a:cs typeface="Arial" panose="020B0604020202020204" pitchFamily="34" charset="0"/>
              </a:rPr>
              <a:t>The company vehicles transporting the employee to the workplace shall drop the personnel outside the security entry gate of the facility</a:t>
            </a:r>
            <a:r>
              <a:rPr lang="en-US" sz="3600" dirty="0" smtClean="0">
                <a:latin typeface="Arial" panose="020B0604020202020204" pitchFamily="34" charset="0"/>
                <a:cs typeface="Arial" panose="020B0604020202020204" pitchFamily="34" charset="0"/>
              </a:rPr>
              <a:t>.</a:t>
            </a:r>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security officer on duty shall give body shower of the 70 % IPA to all employee with the help of provided shower pump before entering in the plant. </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After </a:t>
            </a:r>
            <a:r>
              <a:rPr lang="en-US" sz="3600" dirty="0">
                <a:latin typeface="Arial" panose="020B0604020202020204" pitchFamily="34" charset="0"/>
                <a:cs typeface="Arial" panose="020B0604020202020204" pitchFamily="34" charset="0"/>
              </a:rPr>
              <a:t>shower with 70 % IPA, personnel shall allow to entering into the plant premises. </a:t>
            </a:r>
            <a:r>
              <a:rPr lang="en-US" sz="2000" b="1" dirty="0" smtClean="0">
                <a:latin typeface="Arial" panose="020B0604020202020204" pitchFamily="34" charset="0"/>
                <a:cs typeface="Arial" panose="020B0604020202020204" pitchFamily="34" charset="0"/>
              </a:rPr>
              <a:t/>
            </a:r>
            <a:br>
              <a:rPr lang="en-US" sz="2000" b="1" dirty="0" smtClean="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
            </a:r>
            <a:br>
              <a:rPr lang="en-US" sz="2000" b="1" dirty="0" smtClean="0">
                <a:latin typeface="Arial" panose="020B0604020202020204" pitchFamily="34" charset="0"/>
                <a:cs typeface="Arial" panose="020B0604020202020204" pitchFamily="34" charset="0"/>
              </a:rPr>
            </a:br>
            <a:endParaRPr lang="en-US" sz="1400" b="1" u="sng" dirty="0"/>
          </a:p>
        </p:txBody>
      </p:sp>
      <p:sp>
        <p:nvSpPr>
          <p:cNvPr id="6" name="Text Placeholder 2"/>
          <p:cNvSpPr>
            <a:spLocks noGrp="1"/>
          </p:cNvSpPr>
          <p:nvPr>
            <p:ph type="body" sz="half" idx="2"/>
          </p:nvPr>
        </p:nvSpPr>
        <p:spPr>
          <a:xfrm>
            <a:off x="2109709" y="606453"/>
            <a:ext cx="8915400" cy="730250"/>
          </a:xfrm>
        </p:spPr>
        <p:txBody>
          <a:bodyPr>
            <a:normAutofit/>
          </a:bodyPr>
          <a:lstStyle/>
          <a:p>
            <a:pPr algn="ctr"/>
            <a:r>
              <a:rPr lang="en-IN" sz="3200" dirty="0" smtClean="0">
                <a:solidFill>
                  <a:schemeClr val="accent1">
                    <a:lumMod val="60000"/>
                    <a:lumOff val="40000"/>
                  </a:schemeClr>
                </a:solidFill>
                <a:latin typeface="Arial" panose="020B0604020202020204" pitchFamily="34" charset="0"/>
                <a:cs typeface="Arial" panose="020B0604020202020204" pitchFamily="34" charset="0"/>
              </a:rPr>
              <a:t>PERSONNEL</a:t>
            </a:r>
            <a:endParaRPr lang="en-IN" sz="3200" dirty="0">
              <a:solidFill>
                <a:schemeClr val="accent1">
                  <a:lumMod val="60000"/>
                  <a:lumOff val="40000"/>
                </a:schemeClr>
              </a:solidFill>
              <a:latin typeface="Arial" panose="020B0604020202020204" pitchFamily="34" charset="0"/>
              <a:cs typeface="Arial" panose="020B0604020202020204" pitchFamily="34" charset="0"/>
            </a:endParaRPr>
          </a:p>
        </p:txBody>
      </p:sp>
      <p:pic>
        <p:nvPicPr>
          <p:cNvPr id="3" name="Slide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12820" y="301653"/>
            <a:ext cx="609600" cy="609600"/>
          </a:xfrm>
          <a:prstGeom prst="rect">
            <a:avLst/>
          </a:prstGeom>
        </p:spPr>
      </p:pic>
    </p:spTree>
    <p:extLst>
      <p:ext uri="{BB962C8B-B14F-4D97-AF65-F5344CB8AC3E}">
        <p14:creationId xmlns:p14="http://schemas.microsoft.com/office/powerpoint/2010/main" val="108690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5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8749" y="624110"/>
            <a:ext cx="8911687" cy="769792"/>
          </a:xfrm>
        </p:spPr>
        <p:txBody>
          <a:bodyPr/>
          <a:lstStyle/>
          <a:p>
            <a:pPr algn="ctr"/>
            <a:r>
              <a:rPr lang="en-IN" b="1" dirty="0" smtClean="0">
                <a:solidFill>
                  <a:schemeClr val="accent1">
                    <a:lumMod val="60000"/>
                    <a:lumOff val="40000"/>
                  </a:schemeClr>
                </a:solidFill>
              </a:rPr>
              <a:t>PERSONNEL (Continue)</a:t>
            </a:r>
            <a:endParaRPr lang="en-IN" dirty="0"/>
          </a:p>
        </p:txBody>
      </p:sp>
      <p:sp>
        <p:nvSpPr>
          <p:cNvPr id="3" name="Content Placeholder 2"/>
          <p:cNvSpPr>
            <a:spLocks noGrp="1"/>
          </p:cNvSpPr>
          <p:nvPr>
            <p:ph idx="1"/>
          </p:nvPr>
        </p:nvSpPr>
        <p:spPr>
          <a:xfrm>
            <a:off x="1672683" y="1393902"/>
            <a:ext cx="10203366" cy="5062654"/>
          </a:xfrm>
        </p:spPr>
        <p:txBody>
          <a:bodyPr>
            <a:noAutofit/>
          </a:bodyPr>
          <a:lstStyle/>
          <a:p>
            <a:r>
              <a:rPr lang="en-US" sz="3200" dirty="0">
                <a:latin typeface="Arial" panose="020B0604020202020204" pitchFamily="34" charset="0"/>
                <a:cs typeface="Arial" panose="020B0604020202020204" pitchFamily="34" charset="0"/>
              </a:rPr>
              <a:t>The record of the body shower activity shall be </a:t>
            </a:r>
            <a:r>
              <a:rPr lang="en-US" sz="3200" dirty="0" smtClean="0">
                <a:latin typeface="Arial" panose="020B0604020202020204" pitchFamily="34" charset="0"/>
                <a:cs typeface="Arial" panose="020B0604020202020204" pitchFamily="34" charset="0"/>
              </a:rPr>
              <a:t>maintained. </a:t>
            </a:r>
          </a:p>
          <a:p>
            <a:r>
              <a:rPr lang="en-US" sz="3200" dirty="0" smtClean="0">
                <a:latin typeface="Arial" panose="020B0604020202020204" pitchFamily="34" charset="0"/>
                <a:cs typeface="Arial" panose="020B0604020202020204" pitchFamily="34" charset="0"/>
              </a:rPr>
              <a:t>The </a:t>
            </a:r>
            <a:r>
              <a:rPr lang="en-US" sz="3200" dirty="0">
                <a:latin typeface="Arial" panose="020B0604020202020204" pitchFamily="34" charset="0"/>
                <a:cs typeface="Arial" panose="020B0604020202020204" pitchFamily="34" charset="0"/>
              </a:rPr>
              <a:t>security officer on duty shall verify the body temperature of the individual with the help of provided thermal </a:t>
            </a:r>
            <a:r>
              <a:rPr lang="en-US" sz="3200" dirty="0" smtClean="0">
                <a:latin typeface="Arial" panose="020B0604020202020204" pitchFamily="34" charset="0"/>
                <a:cs typeface="Arial" panose="020B0604020202020204" pitchFamily="34" charset="0"/>
              </a:rPr>
              <a:t>gun.</a:t>
            </a:r>
          </a:p>
          <a:p>
            <a:r>
              <a:rPr lang="en-US" sz="3200" dirty="0" smtClean="0">
                <a:latin typeface="Arial" panose="020B0604020202020204" pitchFamily="34" charset="0"/>
                <a:cs typeface="Arial" panose="020B0604020202020204" pitchFamily="34" charset="0"/>
              </a:rPr>
              <a:t> Any </a:t>
            </a:r>
            <a:r>
              <a:rPr lang="en-US" sz="3200" dirty="0">
                <a:latin typeface="Arial" panose="020B0604020202020204" pitchFamily="34" charset="0"/>
                <a:cs typeface="Arial" panose="020B0604020202020204" pitchFamily="34" charset="0"/>
              </a:rPr>
              <a:t>detection of the low grade fever i.e. 37.1 °C or above to the individual, he/she shall be asked to stay at home and take rest or required medication. </a:t>
            </a:r>
            <a:r>
              <a:rPr lang="en-US" sz="2800" u="sng" dirty="0">
                <a:latin typeface="Arial" panose="020B0604020202020204" pitchFamily="34" charset="0"/>
                <a:cs typeface="Arial" panose="020B0604020202020204" pitchFamily="34" charset="0"/>
              </a:rPr>
              <a:t/>
            </a:r>
            <a:br>
              <a:rPr lang="en-US" sz="2800" u="sng" dirty="0">
                <a:latin typeface="Arial" panose="020B0604020202020204" pitchFamily="34" charset="0"/>
                <a:cs typeface="Arial" panose="020B0604020202020204" pitchFamily="34" charset="0"/>
              </a:rPr>
            </a:br>
            <a:r>
              <a:rPr lang="en-US" sz="2800" u="sng" dirty="0">
                <a:latin typeface="Arial" panose="020B0604020202020204" pitchFamily="34" charset="0"/>
                <a:cs typeface="Arial" panose="020B0604020202020204" pitchFamily="34" charset="0"/>
              </a:rPr>
              <a:t/>
            </a:r>
            <a:br>
              <a:rPr lang="en-US" sz="2800" u="sng" dirty="0">
                <a:latin typeface="Arial" panose="020B0604020202020204" pitchFamily="34" charset="0"/>
                <a:cs typeface="Arial" panose="020B0604020202020204" pitchFamily="34" charset="0"/>
              </a:rPr>
            </a:br>
            <a:endParaRPr lang="en-IN" sz="2800" dirty="0">
              <a:latin typeface="Arial" panose="020B0604020202020204" pitchFamily="34" charset="0"/>
              <a:cs typeface="Arial" panose="020B0604020202020204" pitchFamily="34" charset="0"/>
            </a:endParaRPr>
          </a:p>
        </p:txBody>
      </p:sp>
      <p:pic>
        <p:nvPicPr>
          <p:cNvPr id="4" name="Slide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46902" y="319310"/>
            <a:ext cx="609600" cy="609600"/>
          </a:xfrm>
          <a:prstGeom prst="rect">
            <a:avLst/>
          </a:prstGeom>
        </p:spPr>
      </p:pic>
    </p:spTree>
    <p:extLst>
      <p:ext uri="{BB962C8B-B14F-4D97-AF65-F5344CB8AC3E}">
        <p14:creationId xmlns:p14="http://schemas.microsoft.com/office/powerpoint/2010/main" val="332604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9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6944" y="646413"/>
            <a:ext cx="8911687" cy="613675"/>
          </a:xfrm>
        </p:spPr>
        <p:txBody>
          <a:bodyPr>
            <a:normAutofit/>
          </a:bodyPr>
          <a:lstStyle/>
          <a:p>
            <a:pPr algn="ctr"/>
            <a:r>
              <a:rPr lang="en-IN" sz="3200" b="1" dirty="0" smtClean="0">
                <a:solidFill>
                  <a:schemeClr val="accent1">
                    <a:lumMod val="60000"/>
                    <a:lumOff val="40000"/>
                  </a:schemeClr>
                </a:solidFill>
                <a:latin typeface="Arial" panose="020B0604020202020204" pitchFamily="34" charset="0"/>
                <a:cs typeface="Arial" panose="020B0604020202020204" pitchFamily="34" charset="0"/>
              </a:rPr>
              <a:t>PERSONNEL (Continue)</a:t>
            </a:r>
            <a:endParaRPr lang="en-IN" sz="3200" dirty="0"/>
          </a:p>
        </p:txBody>
      </p:sp>
      <p:sp>
        <p:nvSpPr>
          <p:cNvPr id="3" name="Content Placeholder 2"/>
          <p:cNvSpPr>
            <a:spLocks noGrp="1"/>
          </p:cNvSpPr>
          <p:nvPr>
            <p:ph idx="1"/>
          </p:nvPr>
        </p:nvSpPr>
        <p:spPr>
          <a:xfrm>
            <a:off x="1349298" y="1460810"/>
            <a:ext cx="10155314" cy="5051502"/>
          </a:xfrm>
        </p:spPr>
        <p:txBody>
          <a:bodyPr>
            <a:normAutofit/>
          </a:bodyPr>
          <a:lstStyle/>
          <a:p>
            <a:pPr>
              <a:spcAft>
                <a:spcPts val="1200"/>
              </a:spcAft>
            </a:pPr>
            <a:endParaRPr lang="en-US" b="1" dirty="0" smtClean="0"/>
          </a:p>
          <a:p>
            <a:pPr>
              <a:spcAft>
                <a:spcPts val="1200"/>
              </a:spcAft>
            </a:pPr>
            <a:r>
              <a:rPr lang="en-US" sz="3200" dirty="0" smtClean="0">
                <a:latin typeface="Arial" panose="020B0604020202020204" pitchFamily="34" charset="0"/>
                <a:cs typeface="Arial" panose="020B0604020202020204" pitchFamily="34" charset="0"/>
              </a:rPr>
              <a:t>All </a:t>
            </a:r>
            <a:r>
              <a:rPr lang="en-US" sz="3200" dirty="0">
                <a:latin typeface="Arial" panose="020B0604020202020204" pitchFamily="34" charset="0"/>
                <a:cs typeface="Arial" panose="020B0604020202020204" pitchFamily="34" charset="0"/>
              </a:rPr>
              <a:t>the employee shall follow the advisory circulated by firm that people need to stay at home even if they have mild symptoms of fever, cough, sneezing or any of the symptoms related to COVID 19. </a:t>
            </a:r>
            <a:endParaRPr lang="en-US" sz="3200" dirty="0" smtClean="0">
              <a:latin typeface="Arial" panose="020B0604020202020204" pitchFamily="34" charset="0"/>
              <a:cs typeface="Arial" panose="020B0604020202020204" pitchFamily="34" charset="0"/>
            </a:endParaRPr>
          </a:p>
          <a:p>
            <a:pPr>
              <a:spcAft>
                <a:spcPts val="1200"/>
              </a:spcAft>
            </a:pPr>
            <a:r>
              <a:rPr lang="en-US" sz="3200" dirty="0" smtClean="0">
                <a:latin typeface="Arial" panose="020B0604020202020204" pitchFamily="34" charset="0"/>
                <a:cs typeface="Arial" panose="020B0604020202020204" pitchFamily="34" charset="0"/>
              </a:rPr>
              <a:t>All </a:t>
            </a:r>
            <a:r>
              <a:rPr lang="en-US" sz="3200" dirty="0">
                <a:latin typeface="Arial" panose="020B0604020202020204" pitchFamily="34" charset="0"/>
                <a:cs typeface="Arial" panose="020B0604020202020204" pitchFamily="34" charset="0"/>
              </a:rPr>
              <a:t>the personnel entering into the plant premises shall be provided with mask to cover their face and nose</a:t>
            </a:r>
            <a:r>
              <a:rPr lang="en-US" sz="3200" dirty="0" smtClean="0">
                <a:latin typeface="Arial" panose="020B0604020202020204" pitchFamily="34" charset="0"/>
                <a:cs typeface="Arial" panose="020B0604020202020204" pitchFamily="34" charset="0"/>
              </a:rPr>
              <a:t>. </a:t>
            </a:r>
          </a:p>
        </p:txBody>
      </p:sp>
      <p:pic>
        <p:nvPicPr>
          <p:cNvPr id="4" name="Slide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99812" y="341613"/>
            <a:ext cx="609600" cy="609600"/>
          </a:xfrm>
          <a:prstGeom prst="rect">
            <a:avLst/>
          </a:prstGeom>
        </p:spPr>
      </p:pic>
    </p:spTree>
    <p:extLst>
      <p:ext uri="{BB962C8B-B14F-4D97-AF65-F5344CB8AC3E}">
        <p14:creationId xmlns:p14="http://schemas.microsoft.com/office/powerpoint/2010/main" val="409988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5725" y="624110"/>
            <a:ext cx="8911687" cy="624827"/>
          </a:xfrm>
        </p:spPr>
        <p:txBody>
          <a:bodyPr>
            <a:normAutofit/>
          </a:bodyPr>
          <a:lstStyle/>
          <a:p>
            <a:pPr algn="ctr"/>
            <a:r>
              <a:rPr lang="en-IN" sz="3200" b="1" dirty="0">
                <a:solidFill>
                  <a:schemeClr val="accent1">
                    <a:lumMod val="60000"/>
                    <a:lumOff val="40000"/>
                  </a:schemeClr>
                </a:solidFill>
                <a:latin typeface="Arial" panose="020B0604020202020204" pitchFamily="34" charset="0"/>
                <a:cs typeface="Arial" panose="020B0604020202020204" pitchFamily="34" charset="0"/>
              </a:rPr>
              <a:t>PERSONNEL (Continue)</a:t>
            </a:r>
            <a:endParaRPr lang="en-IN" sz="3200" dirty="0"/>
          </a:p>
        </p:txBody>
      </p:sp>
      <p:sp>
        <p:nvSpPr>
          <p:cNvPr id="3" name="Content Placeholder 2"/>
          <p:cNvSpPr>
            <a:spLocks noGrp="1"/>
          </p:cNvSpPr>
          <p:nvPr>
            <p:ph idx="1"/>
          </p:nvPr>
        </p:nvSpPr>
        <p:spPr>
          <a:xfrm>
            <a:off x="1516566" y="1561171"/>
            <a:ext cx="10404087" cy="4783873"/>
          </a:xfrm>
        </p:spPr>
        <p:txBody>
          <a:bodyPr>
            <a:normAutofit/>
          </a:bodyPr>
          <a:lstStyle/>
          <a:p>
            <a:pPr>
              <a:spcAft>
                <a:spcPts val="1200"/>
              </a:spcAft>
            </a:pPr>
            <a:r>
              <a:rPr lang="en-US" sz="3200" dirty="0">
                <a:latin typeface="Arial" panose="020B0604020202020204" pitchFamily="34" charset="0"/>
                <a:cs typeface="Arial" panose="020B0604020202020204" pitchFamily="34" charset="0"/>
              </a:rPr>
              <a:t>The personnel shall take care to avoid frequently touching their face by hands.</a:t>
            </a:r>
          </a:p>
          <a:p>
            <a:pPr>
              <a:spcAft>
                <a:spcPts val="1200"/>
              </a:spcAft>
            </a:pPr>
            <a:r>
              <a:rPr lang="en-US" sz="3200" dirty="0">
                <a:latin typeface="Arial" panose="020B0604020202020204" pitchFamily="34" charset="0"/>
                <a:cs typeface="Arial" panose="020B0604020202020204" pitchFamily="34" charset="0"/>
              </a:rPr>
              <a:t>The personnel shall not unwantedly lean on wall, touch any surface or objects if not required</a:t>
            </a:r>
            <a:r>
              <a:rPr lang="en-US" sz="3200" dirty="0" smtClean="0">
                <a:latin typeface="Arial" panose="020B0604020202020204" pitchFamily="34" charset="0"/>
                <a:cs typeface="Arial" panose="020B0604020202020204" pitchFamily="34" charset="0"/>
              </a:rPr>
              <a:t>.</a:t>
            </a:r>
          </a:p>
          <a:p>
            <a:pPr>
              <a:spcAft>
                <a:spcPts val="1200"/>
              </a:spcAft>
            </a:pPr>
            <a:r>
              <a:rPr lang="en-US" sz="3200" dirty="0" smtClean="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The personnel working in their designated area shall regularly sanitize their hands within 70% IPA solution which is provided at the identified prominent locations in the plant.</a:t>
            </a:r>
            <a:endParaRPr lang="en-IN" sz="3200" dirty="0">
              <a:latin typeface="Arial" panose="020B0604020202020204" pitchFamily="34" charset="0"/>
              <a:cs typeface="Arial" panose="020B0604020202020204" pitchFamily="34" charset="0"/>
            </a:endParaRPr>
          </a:p>
          <a:p>
            <a:endParaRPr lang="en-IN" dirty="0"/>
          </a:p>
        </p:txBody>
      </p:sp>
      <p:pic>
        <p:nvPicPr>
          <p:cNvPr id="4" name="Slide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7412" y="490654"/>
            <a:ext cx="609600" cy="609600"/>
          </a:xfrm>
          <a:prstGeom prst="rect">
            <a:avLst/>
          </a:prstGeom>
        </p:spPr>
      </p:pic>
    </p:spTree>
    <p:extLst>
      <p:ext uri="{BB962C8B-B14F-4D97-AF65-F5344CB8AC3E}">
        <p14:creationId xmlns:p14="http://schemas.microsoft.com/office/powerpoint/2010/main" val="144240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8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385" y="1471962"/>
            <a:ext cx="10465419" cy="4371278"/>
          </a:xfrm>
        </p:spPr>
        <p:txBody>
          <a:bodyPr>
            <a:noAutofit/>
          </a:bodyPr>
          <a:lstStyle/>
          <a:p>
            <a:pPr>
              <a:spcBef>
                <a:spcPts val="1200"/>
              </a:spcBef>
              <a:spcAft>
                <a:spcPts val="1200"/>
              </a:spcAft>
            </a:pPr>
            <a:r>
              <a:rPr lang="en-US" sz="3200" dirty="0" smtClean="0">
                <a:latin typeface="Arial" panose="020B0604020202020204" pitchFamily="34" charset="0"/>
                <a:cs typeface="Arial" panose="020B0604020202020204" pitchFamily="34" charset="0"/>
              </a:rPr>
              <a:t>The </a:t>
            </a:r>
            <a:r>
              <a:rPr lang="en-US" sz="3200" dirty="0">
                <a:latin typeface="Arial" panose="020B0604020202020204" pitchFamily="34" charset="0"/>
                <a:cs typeface="Arial" panose="020B0604020202020204" pitchFamily="34" charset="0"/>
              </a:rPr>
              <a:t>routine cleaning and sanitization in the workplace shall be done as per the respective SOPs</a:t>
            </a:r>
            <a:r>
              <a:rPr lang="en-US" sz="3200" dirty="0" smtClean="0">
                <a:latin typeface="Arial" panose="020B0604020202020204" pitchFamily="34" charset="0"/>
                <a:cs typeface="Arial" panose="020B0604020202020204" pitchFamily="34" charset="0"/>
              </a:rPr>
              <a:t>.</a:t>
            </a:r>
            <a:br>
              <a:rPr lang="en-US" sz="3200" dirty="0" smtClean="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r>
              <a:rPr lang="en-US" sz="3200" dirty="0" smtClean="0">
                <a:latin typeface="Arial" panose="020B0604020202020204" pitchFamily="34" charset="0"/>
                <a:cs typeface="Arial" panose="020B0604020202020204" pitchFamily="34" charset="0"/>
              </a:rPr>
              <a:t>The </a:t>
            </a:r>
            <a:r>
              <a:rPr lang="en-US" sz="3200" dirty="0">
                <a:latin typeface="Arial" panose="020B0604020202020204" pitchFamily="34" charset="0"/>
                <a:cs typeface="Arial" panose="020B0604020202020204" pitchFamily="34" charset="0"/>
              </a:rPr>
              <a:t>surface (e.g.: Desk/table tops/door pull knobs/ handles, stair case railing etc.) </a:t>
            </a:r>
            <a:r>
              <a:rPr lang="en-US" sz="3200" dirty="0" smtClean="0">
                <a:latin typeface="Arial" panose="020B0604020202020204" pitchFamily="34" charset="0"/>
                <a:cs typeface="Arial" panose="020B0604020202020204" pitchFamily="34" charset="0"/>
              </a:rPr>
              <a:t>and objects </a:t>
            </a:r>
            <a:r>
              <a:rPr lang="en-US" sz="3200" dirty="0">
                <a:latin typeface="Arial" panose="020B0604020202020204" pitchFamily="34" charset="0"/>
                <a:cs typeface="Arial" panose="020B0604020202020204" pitchFamily="34" charset="0"/>
              </a:rPr>
              <a:t>(telephones, keyboards) shall be regularly wiped with 70 % </a:t>
            </a:r>
            <a:r>
              <a:rPr lang="en-US" sz="3200" dirty="0" smtClean="0">
                <a:latin typeface="Arial" panose="020B0604020202020204" pitchFamily="34" charset="0"/>
                <a:cs typeface="Arial" panose="020B0604020202020204" pitchFamily="34" charset="0"/>
              </a:rPr>
              <a:t>IPA. </a:t>
            </a:r>
            <a:r>
              <a:rPr lang="en-US" sz="2400" dirty="0" smtClean="0">
                <a:latin typeface="Arial" panose="020B0604020202020204" pitchFamily="34" charset="0"/>
                <a:cs typeface="Arial" panose="020B0604020202020204" pitchFamily="34" charset="0"/>
              </a:rPr>
              <a:t/>
            </a:r>
            <a:br>
              <a:rPr lang="en-US" sz="2400" dirty="0" smtClean="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4" name="Text Placeholder 3"/>
          <p:cNvSpPr>
            <a:spLocks noGrp="1"/>
          </p:cNvSpPr>
          <p:nvPr>
            <p:ph type="body" sz="half" idx="2"/>
          </p:nvPr>
        </p:nvSpPr>
        <p:spPr>
          <a:xfrm>
            <a:off x="1059366" y="469279"/>
            <a:ext cx="11006254" cy="729622"/>
          </a:xfrm>
        </p:spPr>
        <p:txBody>
          <a:bodyPr>
            <a:noAutofit/>
          </a:bodyPr>
          <a:lstStyle/>
          <a:p>
            <a:pPr algn="ctr"/>
            <a:r>
              <a:rPr lang="en-US" sz="3200" b="1" dirty="0" smtClean="0">
                <a:solidFill>
                  <a:schemeClr val="accent1">
                    <a:lumMod val="60000"/>
                    <a:lumOff val="40000"/>
                  </a:schemeClr>
                </a:solidFill>
              </a:rPr>
              <a:t>MAINTAINING </a:t>
            </a:r>
            <a:r>
              <a:rPr lang="en-US" sz="3200" b="1" dirty="0">
                <a:solidFill>
                  <a:schemeClr val="accent1">
                    <a:lumMod val="60000"/>
                    <a:lumOff val="40000"/>
                  </a:schemeClr>
                </a:solidFill>
              </a:rPr>
              <a:t>THE WORKPLACE TO BE CLEAN </a:t>
            </a:r>
            <a:r>
              <a:rPr lang="en-US" sz="3200" b="1" dirty="0" smtClean="0">
                <a:solidFill>
                  <a:schemeClr val="accent1">
                    <a:lumMod val="60000"/>
                    <a:lumOff val="40000"/>
                  </a:schemeClr>
                </a:solidFill>
              </a:rPr>
              <a:t>HYGIENIC</a:t>
            </a:r>
            <a:endParaRPr lang="en-IN" sz="3200" dirty="0">
              <a:solidFill>
                <a:schemeClr val="accent1">
                  <a:lumMod val="60000"/>
                  <a:lumOff val="40000"/>
                </a:schemeClr>
              </a:solidFill>
            </a:endParaRPr>
          </a:p>
        </p:txBody>
      </p:sp>
      <p:pic>
        <p:nvPicPr>
          <p:cNvPr id="3" name="Slide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22204" y="224490"/>
            <a:ext cx="609600" cy="609600"/>
          </a:xfrm>
          <a:prstGeom prst="rect">
            <a:avLst/>
          </a:prstGeom>
        </p:spPr>
      </p:pic>
    </p:spTree>
    <p:extLst>
      <p:ext uri="{BB962C8B-B14F-4D97-AF65-F5344CB8AC3E}">
        <p14:creationId xmlns:p14="http://schemas.microsoft.com/office/powerpoint/2010/main" val="31310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500" y="624110"/>
            <a:ext cx="8911687" cy="1280890"/>
          </a:xfrm>
        </p:spPr>
        <p:txBody>
          <a:bodyPr>
            <a:normAutofit fontScale="90000"/>
          </a:bodyPr>
          <a:lstStyle/>
          <a:p>
            <a:pPr algn="ctr"/>
            <a:r>
              <a:rPr lang="en-US" sz="3100" b="1" dirty="0">
                <a:solidFill>
                  <a:schemeClr val="accent1">
                    <a:lumMod val="60000"/>
                    <a:lumOff val="40000"/>
                  </a:schemeClr>
                </a:solidFill>
                <a:latin typeface="Arial" panose="020B0604020202020204" pitchFamily="34" charset="0"/>
                <a:cs typeface="Arial" panose="020B0604020202020204" pitchFamily="34" charset="0"/>
              </a:rPr>
              <a:t>MAINTAINING THE WORKPLACE TO BE CLEAN </a:t>
            </a:r>
            <a:r>
              <a:rPr lang="en-US" sz="3100" b="1" dirty="0" smtClean="0">
                <a:solidFill>
                  <a:schemeClr val="accent1">
                    <a:lumMod val="60000"/>
                    <a:lumOff val="40000"/>
                  </a:schemeClr>
                </a:solidFill>
                <a:latin typeface="Arial" panose="020B0604020202020204" pitchFamily="34" charset="0"/>
                <a:cs typeface="Arial" panose="020B0604020202020204" pitchFamily="34" charset="0"/>
              </a:rPr>
              <a:t>HYGIENIC (Continue)</a:t>
            </a:r>
            <a:r>
              <a:rPr lang="en-IN" dirty="0">
                <a:solidFill>
                  <a:schemeClr val="accent1">
                    <a:lumMod val="60000"/>
                    <a:lumOff val="40000"/>
                  </a:schemeClr>
                </a:solidFill>
              </a:rPr>
              <a:t/>
            </a:r>
            <a:br>
              <a:rPr lang="en-IN" dirty="0">
                <a:solidFill>
                  <a:schemeClr val="accent1">
                    <a:lumMod val="60000"/>
                    <a:lumOff val="40000"/>
                  </a:schemeClr>
                </a:solidFill>
              </a:rPr>
            </a:br>
            <a:endParaRPr lang="en-IN" dirty="0"/>
          </a:p>
        </p:txBody>
      </p:sp>
      <p:sp>
        <p:nvSpPr>
          <p:cNvPr id="3" name="Content Placeholder 2"/>
          <p:cNvSpPr>
            <a:spLocks noGrp="1"/>
          </p:cNvSpPr>
          <p:nvPr>
            <p:ph idx="1"/>
          </p:nvPr>
        </p:nvSpPr>
        <p:spPr>
          <a:xfrm>
            <a:off x="2020499" y="2200508"/>
            <a:ext cx="9398349" cy="3777622"/>
          </a:xfrm>
        </p:spPr>
        <p:txBody>
          <a:bodyPr>
            <a:normAutofit/>
          </a:bodyPr>
          <a:lstStyle/>
          <a:p>
            <a:r>
              <a:rPr lang="en-US" sz="2800" dirty="0">
                <a:latin typeface="Arial" panose="020B0604020202020204" pitchFamily="34" charset="0"/>
                <a:cs typeface="Arial" panose="020B0604020202020204" pitchFamily="34" charset="0"/>
              </a:rPr>
              <a:t>The 70% IPA   solution dispensers shall be placed at all the identified prominent places throughout the workplaces and shall regularly refilled with hand sanitizer</a:t>
            </a:r>
            <a:r>
              <a:rPr lang="en-US" sz="2800" dirty="0" smtClean="0">
                <a:latin typeface="Arial" panose="020B0604020202020204" pitchFamily="34" charset="0"/>
                <a:cs typeface="Arial" panose="020B0604020202020204" pitchFamily="34" charset="0"/>
              </a:rPr>
              <a:t>.</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Fogging activity shall done on weekly basis after the end of the day’s activity.</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The record of the fogging activity shall be maintained.</a:t>
            </a:r>
          </a:p>
          <a:p>
            <a:endParaRPr lang="en-IN" dirty="0"/>
          </a:p>
        </p:txBody>
      </p:sp>
      <p:pic>
        <p:nvPicPr>
          <p:cNvPr id="4" name="Slide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14048" y="471152"/>
            <a:ext cx="609600" cy="609600"/>
          </a:xfrm>
          <a:prstGeom prst="rect">
            <a:avLst/>
          </a:prstGeom>
        </p:spPr>
      </p:pic>
    </p:spTree>
    <p:extLst>
      <p:ext uri="{BB962C8B-B14F-4D97-AF65-F5344CB8AC3E}">
        <p14:creationId xmlns:p14="http://schemas.microsoft.com/office/powerpoint/2010/main" val="427865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8883" y="624110"/>
            <a:ext cx="8911687" cy="1280890"/>
          </a:xfrm>
        </p:spPr>
        <p:txBody>
          <a:bodyPr>
            <a:normAutofit fontScale="90000"/>
          </a:bodyPr>
          <a:lstStyle/>
          <a:p>
            <a:pPr algn="ctr"/>
            <a:r>
              <a:rPr lang="en-US" sz="3100" b="1" dirty="0">
                <a:solidFill>
                  <a:schemeClr val="accent1">
                    <a:lumMod val="60000"/>
                    <a:lumOff val="40000"/>
                  </a:schemeClr>
                </a:solidFill>
                <a:latin typeface="Arial" panose="020B0604020202020204" pitchFamily="34" charset="0"/>
                <a:cs typeface="Arial" panose="020B0604020202020204" pitchFamily="34" charset="0"/>
              </a:rPr>
              <a:t>MAINTAINING THE WORKPLACE TO BE CLEAN </a:t>
            </a:r>
            <a:r>
              <a:rPr lang="en-US" sz="3100" b="1" dirty="0" smtClean="0">
                <a:solidFill>
                  <a:schemeClr val="accent1">
                    <a:lumMod val="60000"/>
                    <a:lumOff val="40000"/>
                  </a:schemeClr>
                </a:solidFill>
                <a:latin typeface="Arial" panose="020B0604020202020204" pitchFamily="34" charset="0"/>
                <a:cs typeface="Arial" panose="020B0604020202020204" pitchFamily="34" charset="0"/>
              </a:rPr>
              <a:t>HYGIENIC (Continue)</a:t>
            </a:r>
            <a:r>
              <a:rPr lang="en-IN" dirty="0">
                <a:solidFill>
                  <a:schemeClr val="accent1">
                    <a:lumMod val="60000"/>
                    <a:lumOff val="40000"/>
                  </a:schemeClr>
                </a:solidFill>
              </a:rPr>
              <a:t/>
            </a:r>
            <a:br>
              <a:rPr lang="en-IN" dirty="0">
                <a:solidFill>
                  <a:schemeClr val="accent1">
                    <a:lumMod val="60000"/>
                    <a:lumOff val="40000"/>
                  </a:schemeClr>
                </a:solidFill>
              </a:rPr>
            </a:br>
            <a:endParaRPr lang="en-IN" dirty="0"/>
          </a:p>
        </p:txBody>
      </p:sp>
      <p:sp>
        <p:nvSpPr>
          <p:cNvPr id="3" name="Content Placeholder 2"/>
          <p:cNvSpPr>
            <a:spLocks noGrp="1"/>
          </p:cNvSpPr>
          <p:nvPr>
            <p:ph idx="1"/>
          </p:nvPr>
        </p:nvSpPr>
        <p:spPr>
          <a:xfrm>
            <a:off x="2085278" y="1905000"/>
            <a:ext cx="9578898" cy="4211444"/>
          </a:xfrm>
        </p:spPr>
        <p:txBody>
          <a:bodyPr/>
          <a:lstStyle/>
          <a:p>
            <a:pPr>
              <a:spcAft>
                <a:spcPts val="1200"/>
              </a:spcAft>
            </a:pPr>
            <a:endParaRPr lang="en-US" dirty="0" smtClean="0">
              <a:latin typeface="Arial" panose="020B0604020202020204" pitchFamily="34" charset="0"/>
              <a:cs typeface="Arial" panose="020B0604020202020204" pitchFamily="34" charset="0"/>
            </a:endParaRPr>
          </a:p>
          <a:p>
            <a:pPr>
              <a:spcAft>
                <a:spcPts val="1200"/>
              </a:spcAft>
            </a:pPr>
            <a:r>
              <a:rPr lang="en-US" sz="2800" dirty="0" smtClean="0">
                <a:latin typeface="Arial" panose="020B0604020202020204" pitchFamily="34" charset="0"/>
                <a:cs typeface="Arial" panose="020B0604020202020204" pitchFamily="34" charset="0"/>
              </a:rPr>
              <a:t>The </a:t>
            </a:r>
            <a:r>
              <a:rPr lang="en-US" sz="2800" dirty="0">
                <a:latin typeface="Arial" panose="020B0604020202020204" pitchFamily="34" charset="0"/>
                <a:cs typeface="Arial" panose="020B0604020202020204" pitchFamily="34" charset="0"/>
              </a:rPr>
              <a:t>used gowns, primary dresses, face mask, gloves shall be dropped in the used garments bins and waste bins placed at the respective locations in the work place</a:t>
            </a:r>
            <a:r>
              <a:rPr lang="en-US" sz="2800" dirty="0" smtClean="0">
                <a:latin typeface="Arial" panose="020B0604020202020204" pitchFamily="34" charset="0"/>
                <a:cs typeface="Arial" panose="020B0604020202020204" pitchFamily="34" charset="0"/>
              </a:rPr>
              <a:t>.</a:t>
            </a:r>
          </a:p>
          <a:p>
            <a:pPr>
              <a:spcAft>
                <a:spcPts val="1200"/>
              </a:spcAft>
            </a:pP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In the factory premises the personnel shall avoid any close contact </a:t>
            </a:r>
            <a:r>
              <a:rPr lang="en-US" sz="2800" dirty="0" smtClean="0">
                <a:latin typeface="Arial" panose="020B0604020202020204" pitchFamily="34" charset="0"/>
                <a:cs typeface="Arial" panose="020B0604020202020204" pitchFamily="34" charset="0"/>
              </a:rPr>
              <a:t>i.e.1 </a:t>
            </a:r>
            <a:r>
              <a:rPr lang="en-US" sz="2800" dirty="0">
                <a:latin typeface="Arial" panose="020B0604020202020204" pitchFamily="34" charset="0"/>
                <a:cs typeface="Arial" panose="020B0604020202020204" pitchFamily="34" charset="0"/>
              </a:rPr>
              <a:t>meter or nearer with other people.</a:t>
            </a:r>
            <a:endParaRPr lang="en-IN" sz="2800" dirty="0">
              <a:latin typeface="Arial" panose="020B0604020202020204" pitchFamily="34" charset="0"/>
              <a:cs typeface="Arial" panose="020B0604020202020204" pitchFamily="34" charset="0"/>
            </a:endParaRPr>
          </a:p>
        </p:txBody>
      </p:sp>
      <p:pic>
        <p:nvPicPr>
          <p:cNvPr id="4" name="Slide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54575" y="319310"/>
            <a:ext cx="609600" cy="609600"/>
          </a:xfrm>
          <a:prstGeom prst="rect">
            <a:avLst/>
          </a:prstGeom>
        </p:spPr>
      </p:pic>
    </p:spTree>
    <p:extLst>
      <p:ext uri="{BB962C8B-B14F-4D97-AF65-F5344CB8AC3E}">
        <p14:creationId xmlns:p14="http://schemas.microsoft.com/office/powerpoint/2010/main" val="428997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6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9230" y="1848317"/>
            <a:ext cx="10314878" cy="5009684"/>
          </a:xfrm>
        </p:spPr>
        <p:txBody>
          <a:bodyPr>
            <a:noAutofit/>
          </a:bodyPr>
          <a:lstStyle/>
          <a:p>
            <a:r>
              <a:rPr lang="en-US" sz="2800" dirty="0">
                <a:latin typeface="Arial" panose="020B0604020202020204" pitchFamily="34" charset="0"/>
                <a:cs typeface="Arial" panose="020B0604020202020204" pitchFamily="34" charset="0"/>
              </a:rPr>
              <a:t>All the transportation vehicle used to pick and drop the employees shall be regularly Sanitation using the 70 % IPA solution</a:t>
            </a:r>
            <a:r>
              <a:rPr lang="en-US" sz="2800" dirty="0" smtClean="0">
                <a:latin typeface="Arial" panose="020B0604020202020204" pitchFamily="34" charset="0"/>
                <a:cs typeface="Arial" panose="020B0604020202020204" pitchFamily="34" charset="0"/>
              </a:rPr>
              <a:t>.</a:t>
            </a:r>
            <a:br>
              <a:rPr lang="en-US" sz="2800" dirty="0" smtClean="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The Bus Sanitation shall be done twice in a day i.e. once immediately after leaving all the employees to the work place in morning and second time at evening time after dropping all the employees to their homes</a:t>
            </a:r>
            <a:r>
              <a:rPr lang="en-US" sz="2800" dirty="0" smtClean="0">
                <a:latin typeface="Arial" panose="020B0604020202020204" pitchFamily="34" charset="0"/>
                <a:cs typeface="Arial" panose="020B0604020202020204" pitchFamily="34" charset="0"/>
              </a:rPr>
              <a:t>.</a:t>
            </a: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smtClean="0"/>
              <a:t/>
            </a:r>
            <a:br>
              <a:rPr lang="en-US" sz="1600" dirty="0" smtClean="0"/>
            </a:br>
            <a:r>
              <a:rPr lang="en-US" sz="1600" u="sng" dirty="0"/>
              <a:t/>
            </a:r>
            <a:br>
              <a:rPr lang="en-US" sz="1600" u="sng" dirty="0"/>
            </a:br>
            <a:endParaRPr lang="en-IN" sz="1600" u="sng" dirty="0"/>
          </a:p>
        </p:txBody>
      </p:sp>
      <p:sp>
        <p:nvSpPr>
          <p:cNvPr id="4" name="Text Placeholder 3"/>
          <p:cNvSpPr>
            <a:spLocks noGrp="1"/>
          </p:cNvSpPr>
          <p:nvPr>
            <p:ph type="body" sz="half" idx="2"/>
          </p:nvPr>
        </p:nvSpPr>
        <p:spPr>
          <a:xfrm>
            <a:off x="2589211" y="1238716"/>
            <a:ext cx="8915400" cy="729622"/>
          </a:xfrm>
        </p:spPr>
        <p:txBody>
          <a:bodyPr>
            <a:normAutofit/>
          </a:bodyPr>
          <a:lstStyle/>
          <a:p>
            <a:pPr algn="ctr"/>
            <a:r>
              <a:rPr lang="en-IN" sz="2800" b="1" dirty="0" smtClean="0">
                <a:solidFill>
                  <a:schemeClr val="accent1">
                    <a:lumMod val="60000"/>
                    <a:lumOff val="40000"/>
                  </a:schemeClr>
                </a:solidFill>
              </a:rPr>
              <a:t>TRANSPOTATION VEHICLE</a:t>
            </a:r>
            <a:endParaRPr lang="en-IN" sz="2800" dirty="0">
              <a:solidFill>
                <a:schemeClr val="accent1">
                  <a:lumMod val="60000"/>
                  <a:lumOff val="40000"/>
                </a:schemeClr>
              </a:solidFill>
            </a:endParaRPr>
          </a:p>
        </p:txBody>
      </p:sp>
      <p:pic>
        <p:nvPicPr>
          <p:cNvPr id="3" name="Slide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99811" y="324316"/>
            <a:ext cx="609600" cy="609600"/>
          </a:xfrm>
          <a:prstGeom prst="rect">
            <a:avLst/>
          </a:prstGeom>
        </p:spPr>
      </p:pic>
    </p:spTree>
    <p:extLst>
      <p:ext uri="{BB962C8B-B14F-4D97-AF65-F5344CB8AC3E}">
        <p14:creationId xmlns:p14="http://schemas.microsoft.com/office/powerpoint/2010/main" val="164680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8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8750" y="713320"/>
            <a:ext cx="8911687" cy="1280890"/>
          </a:xfrm>
        </p:spPr>
        <p:txBody>
          <a:bodyPr/>
          <a:lstStyle/>
          <a:p>
            <a:pPr algn="ctr"/>
            <a:r>
              <a:rPr lang="en-IN" sz="2800" b="1" dirty="0">
                <a:solidFill>
                  <a:schemeClr val="accent1">
                    <a:lumMod val="60000"/>
                    <a:lumOff val="40000"/>
                  </a:schemeClr>
                </a:solidFill>
                <a:latin typeface="Arial" panose="020B0604020202020204" pitchFamily="34" charset="0"/>
                <a:cs typeface="Arial" panose="020B0604020202020204" pitchFamily="34" charset="0"/>
              </a:rPr>
              <a:t>TRANSPOTATION VEHICLE</a:t>
            </a:r>
            <a:r>
              <a:rPr lang="en-IN" dirty="0">
                <a:solidFill>
                  <a:schemeClr val="accent1">
                    <a:lumMod val="60000"/>
                    <a:lumOff val="40000"/>
                  </a:schemeClr>
                </a:solidFill>
              </a:rPr>
              <a:t/>
            </a:r>
            <a:br>
              <a:rPr lang="en-IN" dirty="0">
                <a:solidFill>
                  <a:schemeClr val="accent1">
                    <a:lumMod val="60000"/>
                    <a:lumOff val="40000"/>
                  </a:schemeClr>
                </a:solidFill>
              </a:rPr>
            </a:br>
            <a:endParaRPr lang="en-IN" dirty="0"/>
          </a:p>
        </p:txBody>
      </p:sp>
      <p:sp>
        <p:nvSpPr>
          <p:cNvPr id="3" name="Content Placeholder 2"/>
          <p:cNvSpPr>
            <a:spLocks noGrp="1"/>
          </p:cNvSpPr>
          <p:nvPr>
            <p:ph idx="1"/>
          </p:nvPr>
        </p:nvSpPr>
        <p:spPr>
          <a:xfrm>
            <a:off x="1483112" y="1572322"/>
            <a:ext cx="10021500" cy="4199510"/>
          </a:xfrm>
        </p:spPr>
        <p:txBody>
          <a:bodyPr>
            <a:normAutofit/>
          </a:bodyPr>
          <a:lstStyle/>
          <a:p>
            <a:pPr algn="just"/>
            <a:endParaRPr lang="en-US" sz="2800" dirty="0" smtClean="0">
              <a:latin typeface="Arial" panose="020B0604020202020204" pitchFamily="34" charset="0"/>
              <a:cs typeface="Arial" panose="020B0604020202020204" pitchFamily="34" charset="0"/>
            </a:endParaRPr>
          </a:p>
          <a:p>
            <a:pPr algn="just"/>
            <a:r>
              <a:rPr lang="en-US" sz="2800" dirty="0" smtClean="0">
                <a:latin typeface="Arial" panose="020B0604020202020204" pitchFamily="34" charset="0"/>
                <a:cs typeface="Arial" panose="020B0604020202020204" pitchFamily="34" charset="0"/>
              </a:rPr>
              <a:t>Also </a:t>
            </a:r>
            <a:r>
              <a:rPr lang="en-US" sz="2800" dirty="0">
                <a:latin typeface="Arial" panose="020B0604020202020204" pitchFamily="34" charset="0"/>
                <a:cs typeface="Arial" panose="020B0604020202020204" pitchFamily="34" charset="0"/>
              </a:rPr>
              <a:t>the support </a:t>
            </a:r>
            <a:r>
              <a:rPr lang="en-US" sz="2800" dirty="0" err="1" smtClean="0">
                <a:latin typeface="Arial" panose="020B0604020202020204" pitchFamily="34" charset="0"/>
                <a:cs typeface="Arial" panose="020B0604020202020204" pitchFamily="34" charset="0"/>
              </a:rPr>
              <a:t>handles,rods,door</a:t>
            </a: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knobs, bus steering and gears </a:t>
            </a:r>
            <a:r>
              <a:rPr lang="en-US" sz="2800" dirty="0" smtClean="0">
                <a:latin typeface="Arial" panose="020B0604020202020204" pitchFamily="34" charset="0"/>
                <a:cs typeface="Arial" panose="020B0604020202020204" pitchFamily="34" charset="0"/>
              </a:rPr>
              <a:t>etc. </a:t>
            </a:r>
            <a:r>
              <a:rPr lang="en-US" sz="2800" dirty="0">
                <a:latin typeface="Arial" panose="020B0604020202020204" pitchFamily="34" charset="0"/>
                <a:cs typeface="Arial" panose="020B0604020202020204" pitchFamily="34" charset="0"/>
              </a:rPr>
              <a:t>where the surfaces and object are touched with hands shall be disinfected by 70 % IPA  Precaution shall be taken that no employees shall be present in the vehicle prior to start of sanitization.</a:t>
            </a:r>
            <a:endParaRPr lang="en-IN" sz="2800" dirty="0">
              <a:latin typeface="Arial" panose="020B0604020202020204" pitchFamily="34" charset="0"/>
              <a:cs typeface="Arial" panose="020B0604020202020204" pitchFamily="34" charset="0"/>
            </a:endParaRPr>
          </a:p>
        </p:txBody>
      </p:sp>
      <p:pic>
        <p:nvPicPr>
          <p:cNvPr id="4" name="Slide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82725" y="228421"/>
            <a:ext cx="609600" cy="609600"/>
          </a:xfrm>
          <a:prstGeom prst="rect">
            <a:avLst/>
          </a:prstGeom>
        </p:spPr>
      </p:pic>
    </p:spTree>
    <p:extLst>
      <p:ext uri="{BB962C8B-B14F-4D97-AF65-F5344CB8AC3E}">
        <p14:creationId xmlns:p14="http://schemas.microsoft.com/office/powerpoint/2010/main" val="210378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2271" y="741198"/>
            <a:ext cx="8911687" cy="630402"/>
          </a:xfrm>
        </p:spPr>
        <p:txBody>
          <a:bodyPr>
            <a:normAutofit/>
          </a:bodyPr>
          <a:lstStyle/>
          <a:p>
            <a:pPr algn="ctr"/>
            <a:r>
              <a:rPr lang="en-IN" sz="3200" b="1" dirty="0">
                <a:solidFill>
                  <a:schemeClr val="accent1">
                    <a:lumMod val="60000"/>
                    <a:lumOff val="40000"/>
                  </a:schemeClr>
                </a:solidFill>
                <a:latin typeface="Arial" panose="020B0604020202020204" pitchFamily="34" charset="0"/>
                <a:cs typeface="Arial" panose="020B0604020202020204" pitchFamily="34" charset="0"/>
              </a:rPr>
              <a:t>TRANSPOTATION </a:t>
            </a:r>
            <a:r>
              <a:rPr lang="en-IN" sz="3200" b="1" dirty="0" smtClean="0">
                <a:solidFill>
                  <a:schemeClr val="accent1">
                    <a:lumMod val="60000"/>
                    <a:lumOff val="40000"/>
                  </a:schemeClr>
                </a:solidFill>
                <a:latin typeface="Arial" panose="020B0604020202020204" pitchFamily="34" charset="0"/>
                <a:cs typeface="Arial" panose="020B0604020202020204" pitchFamily="34" charset="0"/>
              </a:rPr>
              <a:t>VEHICLE (CONTINUE)</a:t>
            </a:r>
            <a:endParaRPr lang="en-IN" sz="3200" dirty="0"/>
          </a:p>
        </p:txBody>
      </p:sp>
      <p:sp>
        <p:nvSpPr>
          <p:cNvPr id="3" name="Content Placeholder 2"/>
          <p:cNvSpPr>
            <a:spLocks noGrp="1"/>
          </p:cNvSpPr>
          <p:nvPr>
            <p:ph idx="1"/>
          </p:nvPr>
        </p:nvSpPr>
        <p:spPr>
          <a:xfrm>
            <a:off x="1304693" y="1550019"/>
            <a:ext cx="10415239" cy="4973443"/>
          </a:xfrm>
        </p:spPr>
        <p:txBody>
          <a:bodyPr>
            <a:normAutofit lnSpcReduction="10000"/>
          </a:bodyPr>
          <a:lstStyle/>
          <a:p>
            <a:endParaRPr lang="en-US" dirty="0" smtClean="0"/>
          </a:p>
          <a:p>
            <a:pPr algn="just"/>
            <a:r>
              <a:rPr lang="en-US" sz="3500" dirty="0" smtClean="0">
                <a:latin typeface="Arial" panose="020B0604020202020204" pitchFamily="34" charset="0"/>
                <a:cs typeface="Arial" panose="020B0604020202020204" pitchFamily="34" charset="0"/>
              </a:rPr>
              <a:t>The </a:t>
            </a:r>
            <a:r>
              <a:rPr lang="en-US" sz="3500" dirty="0">
                <a:latin typeface="Arial" panose="020B0604020202020204" pitchFamily="34" charset="0"/>
                <a:cs typeface="Arial" panose="020B0604020202020204" pitchFamily="34" charset="0"/>
              </a:rPr>
              <a:t>windows and doors of the vehicle shall be properly closed prior to the bus sanitization with 70 % IPA. The record for the Bus Sanitation shall be maintained by HR </a:t>
            </a:r>
            <a:r>
              <a:rPr lang="en-US" sz="3500" smtClean="0">
                <a:latin typeface="Arial" panose="020B0604020202020204" pitchFamily="34" charset="0"/>
                <a:cs typeface="Arial" panose="020B0604020202020204" pitchFamily="34" charset="0"/>
              </a:rPr>
              <a:t>officer/Executive.</a:t>
            </a:r>
            <a:endParaRPr lang="en-US" sz="3500" dirty="0" smtClean="0">
              <a:latin typeface="Arial" panose="020B0604020202020204" pitchFamily="34" charset="0"/>
              <a:cs typeface="Arial" panose="020B0604020202020204" pitchFamily="34" charset="0"/>
            </a:endParaRPr>
          </a:p>
          <a:p>
            <a:endParaRPr lang="en-US" sz="3500" dirty="0">
              <a:latin typeface="Arial" panose="020B0604020202020204" pitchFamily="34" charset="0"/>
              <a:cs typeface="Arial" panose="020B0604020202020204" pitchFamily="34" charset="0"/>
            </a:endParaRPr>
          </a:p>
          <a:p>
            <a:pPr algn="just"/>
            <a:r>
              <a:rPr lang="en-US" sz="3500" dirty="0" smtClean="0">
                <a:latin typeface="Arial" panose="020B0604020202020204" pitchFamily="34" charset="0"/>
                <a:cs typeface="Arial" panose="020B0604020202020204" pitchFamily="34" charset="0"/>
              </a:rPr>
              <a:t>The </a:t>
            </a:r>
            <a:r>
              <a:rPr lang="en-US" sz="3500" dirty="0">
                <a:latin typeface="Arial" panose="020B0604020202020204" pitchFamily="34" charset="0"/>
                <a:cs typeface="Arial" panose="020B0604020202020204" pitchFamily="34" charset="0"/>
              </a:rPr>
              <a:t>transport vehicle shall not be over loaded with employees and seat arrangements shall not exceed more than 70% of its total occupancy.</a:t>
            </a:r>
            <a:endParaRPr lang="en-IN" sz="3500" dirty="0">
              <a:latin typeface="Arial" panose="020B0604020202020204" pitchFamily="34" charset="0"/>
              <a:cs typeface="Arial" panose="020B0604020202020204" pitchFamily="34" charset="0"/>
            </a:endParaRPr>
          </a:p>
        </p:txBody>
      </p:sp>
      <p:pic>
        <p:nvPicPr>
          <p:cNvPr id="4" name="Slide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13958" y="226454"/>
            <a:ext cx="609600" cy="609600"/>
          </a:xfrm>
          <a:prstGeom prst="rect">
            <a:avLst/>
          </a:prstGeom>
        </p:spPr>
      </p:pic>
    </p:spTree>
    <p:extLst>
      <p:ext uri="{BB962C8B-B14F-4D97-AF65-F5344CB8AC3E}">
        <p14:creationId xmlns:p14="http://schemas.microsoft.com/office/powerpoint/2010/main" val="116169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0868" y="574509"/>
            <a:ext cx="6096000" cy="369332"/>
          </a:xfrm>
          <a:prstGeom prst="rect">
            <a:avLst/>
          </a:prstGeom>
        </p:spPr>
        <p:txBody>
          <a:bodyPr>
            <a:spAutoFit/>
          </a:bodyPr>
          <a:lstStyle/>
          <a:p>
            <a:r>
              <a:rPr lang="en-US" b="0" i="0" u="sng" strike="noStrike" dirty="0" smtClean="0">
                <a:solidFill>
                  <a:srgbClr val="333333"/>
                </a:solidFill>
                <a:effectLst/>
                <a:latin typeface="Georgia" panose="02040502050405020303" pitchFamily="18" charset="0"/>
              </a:rPr>
              <a:t>.</a:t>
            </a:r>
            <a:endParaRPr lang="en-US" b="0" i="0" u="sng" strike="noStrike" dirty="0">
              <a:solidFill>
                <a:srgbClr val="333333"/>
              </a:solidFill>
              <a:effectLst/>
              <a:latin typeface="Georgia" panose="02040502050405020303" pitchFamily="18" charset="0"/>
            </a:endParaRPr>
          </a:p>
        </p:txBody>
      </p:sp>
      <p:sp>
        <p:nvSpPr>
          <p:cNvPr id="7" name="Rectangle 6"/>
          <p:cNvSpPr/>
          <p:nvPr/>
        </p:nvSpPr>
        <p:spPr>
          <a:xfrm>
            <a:off x="1825083" y="665939"/>
            <a:ext cx="9861396" cy="5109091"/>
          </a:xfrm>
          <a:prstGeom prst="rect">
            <a:avLst/>
          </a:prstGeom>
        </p:spPr>
        <p:txBody>
          <a:bodyPr wrap="square">
            <a:spAutoFit/>
          </a:bodyPr>
          <a:lstStyle/>
          <a:p>
            <a:endParaRPr lang="en-US" b="1" i="0" u="none" strike="noStrike" dirty="0" smtClean="0">
              <a:solidFill>
                <a:srgbClr val="333333"/>
              </a:solidFill>
              <a:effectLst/>
              <a:latin typeface="Georgia" panose="02040502050405020303" pitchFamily="18" charset="0"/>
            </a:endParaRPr>
          </a:p>
          <a:p>
            <a:r>
              <a:rPr lang="en-US" sz="2800" b="1" dirty="0">
                <a:solidFill>
                  <a:srgbClr val="333333"/>
                </a:solidFill>
                <a:latin typeface="Arial" panose="020B0604020202020204" pitchFamily="34" charset="0"/>
                <a:cs typeface="Arial" panose="020B0604020202020204" pitchFamily="34" charset="0"/>
              </a:rPr>
              <a:t>REFERENCES:</a:t>
            </a:r>
          </a:p>
          <a:p>
            <a:r>
              <a:rPr lang="en-US" sz="2800" dirty="0">
                <a:solidFill>
                  <a:srgbClr val="333333"/>
                </a:solidFill>
                <a:latin typeface="Arial" panose="020B0604020202020204" pitchFamily="34" charset="0"/>
                <a:cs typeface="Arial" panose="020B0604020202020204" pitchFamily="34" charset="0"/>
              </a:rPr>
              <a:t>WHO Guidelines on COVID 19</a:t>
            </a:r>
            <a:endParaRPr lang="en-US" sz="2800" dirty="0" smtClean="0">
              <a:solidFill>
                <a:srgbClr val="333333"/>
              </a:solidFill>
              <a:latin typeface="Arial" panose="020B0604020202020204" pitchFamily="34" charset="0"/>
              <a:cs typeface="Arial" panose="020B0604020202020204" pitchFamily="34" charset="0"/>
            </a:endParaRPr>
          </a:p>
          <a:p>
            <a:endParaRPr lang="en-US" sz="2800" dirty="0">
              <a:solidFill>
                <a:srgbClr val="333333"/>
              </a:solidFill>
              <a:latin typeface="Arial" panose="020B0604020202020204" pitchFamily="34" charset="0"/>
              <a:cs typeface="Arial" panose="020B0604020202020204" pitchFamily="34" charset="0"/>
            </a:endParaRPr>
          </a:p>
          <a:p>
            <a:r>
              <a:rPr lang="en-US" sz="2800" b="1" i="0" strike="noStrike" dirty="0" smtClean="0">
                <a:solidFill>
                  <a:srgbClr val="333333"/>
                </a:solidFill>
                <a:effectLst/>
                <a:latin typeface="Arial" panose="020B0604020202020204" pitchFamily="34" charset="0"/>
                <a:cs typeface="Arial" panose="020B0604020202020204" pitchFamily="34" charset="0"/>
              </a:rPr>
              <a:t>DISTRIBUTION LIST:</a:t>
            </a:r>
          </a:p>
          <a:p>
            <a:r>
              <a:rPr lang="en-US" sz="2800" i="0" strike="noStrike" dirty="0" smtClean="0">
                <a:solidFill>
                  <a:srgbClr val="333333"/>
                </a:solidFill>
                <a:effectLst/>
                <a:latin typeface="Arial" panose="020B0604020202020204" pitchFamily="34" charset="0"/>
                <a:cs typeface="Arial" panose="020B0604020202020204" pitchFamily="34" charset="0"/>
              </a:rPr>
              <a:t>Quality Assurance</a:t>
            </a:r>
          </a:p>
          <a:p>
            <a:r>
              <a:rPr lang="en-US" sz="2800" i="0" strike="noStrike" dirty="0" smtClean="0">
                <a:solidFill>
                  <a:srgbClr val="333333"/>
                </a:solidFill>
                <a:effectLst/>
                <a:latin typeface="Arial" panose="020B0604020202020204" pitchFamily="34" charset="0"/>
                <a:cs typeface="Arial" panose="020B0604020202020204" pitchFamily="34" charset="0"/>
              </a:rPr>
              <a:t>Human Resource and administration</a:t>
            </a:r>
          </a:p>
          <a:p>
            <a:r>
              <a:rPr lang="en-US" sz="2800" i="0" strike="noStrike" dirty="0" smtClean="0">
                <a:solidFill>
                  <a:srgbClr val="333333"/>
                </a:solidFill>
                <a:effectLst/>
                <a:latin typeface="Arial" panose="020B0604020202020204" pitchFamily="34" charset="0"/>
                <a:cs typeface="Arial" panose="020B0604020202020204" pitchFamily="34" charset="0"/>
              </a:rPr>
              <a:t>Production</a:t>
            </a:r>
          </a:p>
          <a:p>
            <a:r>
              <a:rPr lang="en-US" sz="2800" i="0" strike="noStrike" dirty="0" smtClean="0">
                <a:solidFill>
                  <a:srgbClr val="333333"/>
                </a:solidFill>
                <a:effectLst/>
                <a:latin typeface="Arial" panose="020B0604020202020204" pitchFamily="34" charset="0"/>
                <a:cs typeface="Arial" panose="020B0604020202020204" pitchFamily="34" charset="0"/>
              </a:rPr>
              <a:t>Quality Control</a:t>
            </a:r>
          </a:p>
          <a:p>
            <a:r>
              <a:rPr lang="en-US" sz="2800" i="0" strike="noStrike" dirty="0" smtClean="0">
                <a:solidFill>
                  <a:srgbClr val="333333"/>
                </a:solidFill>
                <a:effectLst/>
                <a:latin typeface="Arial" panose="020B0604020202020204" pitchFamily="34" charset="0"/>
                <a:cs typeface="Arial" panose="020B0604020202020204" pitchFamily="34" charset="0"/>
              </a:rPr>
              <a:t>Warehouse</a:t>
            </a:r>
          </a:p>
          <a:p>
            <a:r>
              <a:rPr lang="en-US" sz="2800" i="0" strike="noStrike" dirty="0" smtClean="0">
                <a:solidFill>
                  <a:srgbClr val="333333"/>
                </a:solidFill>
                <a:effectLst/>
                <a:latin typeface="Arial" panose="020B0604020202020204" pitchFamily="34" charset="0"/>
                <a:cs typeface="Arial" panose="020B0604020202020204" pitchFamily="34" charset="0"/>
              </a:rPr>
              <a:t>Engineering</a:t>
            </a:r>
          </a:p>
          <a:p>
            <a:r>
              <a:rPr lang="en-US" sz="2800" i="0" strike="noStrike" dirty="0" smtClean="0">
                <a:solidFill>
                  <a:srgbClr val="333333"/>
                </a:solidFill>
                <a:effectLst/>
                <a:latin typeface="Arial" panose="020B0604020202020204" pitchFamily="34" charset="0"/>
                <a:cs typeface="Arial" panose="020B0604020202020204" pitchFamily="34" charset="0"/>
              </a:rPr>
              <a:t>Purchase</a:t>
            </a:r>
            <a:endParaRPr lang="en-US" sz="2800" i="0" strike="noStrike" dirty="0">
              <a:solidFill>
                <a:srgbClr val="333333"/>
              </a:solidFill>
              <a:effectLst/>
              <a:latin typeface="Arial" panose="020B0604020202020204" pitchFamily="34" charset="0"/>
              <a:cs typeface="Arial" panose="020B0604020202020204" pitchFamily="34" charset="0"/>
            </a:endParaRPr>
          </a:p>
        </p:txBody>
      </p:sp>
      <p:sp>
        <p:nvSpPr>
          <p:cNvPr id="9" name="Rectangle 8"/>
          <p:cNvSpPr/>
          <p:nvPr/>
        </p:nvSpPr>
        <p:spPr>
          <a:xfrm>
            <a:off x="7225990" y="665939"/>
            <a:ext cx="2977376" cy="646331"/>
          </a:xfrm>
          <a:prstGeom prst="rect">
            <a:avLst/>
          </a:prstGeom>
        </p:spPr>
        <p:txBody>
          <a:bodyPr wrap="square">
            <a:spAutoFit/>
          </a:bodyPr>
          <a:lstStyle/>
          <a:p>
            <a:endParaRPr lang="en-US" dirty="0" smtClean="0">
              <a:latin typeface="Arial" panose="020B0604020202020204" pitchFamily="34" charset="0"/>
            </a:endParaRPr>
          </a:p>
          <a:p>
            <a:r>
              <a:rPr lang="en-US" dirty="0" smtClean="0">
                <a:latin typeface="Georgia" panose="02040502050405020303" pitchFamily="18" charset="0"/>
              </a:rPr>
              <a:t>.</a:t>
            </a:r>
            <a:endParaRPr lang="en-IN" dirty="0">
              <a:latin typeface="Georgia" panose="02040502050405020303" pitchFamily="18" charset="0"/>
            </a:endParaRPr>
          </a:p>
        </p:txBody>
      </p:sp>
      <p:pic>
        <p:nvPicPr>
          <p:cNvPr id="2" name="Slide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81679" y="574509"/>
            <a:ext cx="609600" cy="609600"/>
          </a:xfrm>
          <a:prstGeom prst="rect">
            <a:avLst/>
          </a:prstGeom>
        </p:spPr>
      </p:pic>
    </p:spTree>
    <p:extLst>
      <p:ext uri="{BB962C8B-B14F-4D97-AF65-F5344CB8AC3E}">
        <p14:creationId xmlns:p14="http://schemas.microsoft.com/office/powerpoint/2010/main" val="136770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80944"/>
          </a:xfrm>
        </p:spPr>
        <p:txBody>
          <a:bodyPr/>
          <a:lstStyle/>
          <a:p>
            <a:pPr algn="ctr"/>
            <a:r>
              <a:rPr lang="en-US" b="1" dirty="0">
                <a:latin typeface="Arial" panose="020B0604020202020204" pitchFamily="34" charset="0"/>
                <a:cs typeface="Arial" panose="020B0604020202020204" pitchFamily="34" charset="0"/>
              </a:rPr>
              <a:t>HISTORY OF </a:t>
            </a:r>
            <a:r>
              <a:rPr lang="en-US" b="1" dirty="0" smtClean="0">
                <a:latin typeface="Arial" panose="020B0604020202020204" pitchFamily="34" charset="0"/>
                <a:cs typeface="Arial" panose="020B0604020202020204" pitchFamily="34" charset="0"/>
              </a:rPr>
              <a:t>REVISION</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06137" y="1706137"/>
            <a:ext cx="9798475" cy="4627756"/>
          </a:xfrm>
        </p:spPr>
        <p:txBody>
          <a:bodyPr>
            <a:normAutofit fontScale="92500" lnSpcReduction="10000"/>
          </a:bodyPr>
          <a:lstStyle/>
          <a:p>
            <a:r>
              <a:rPr lang="en-US" sz="3200" b="1" dirty="0">
                <a:solidFill>
                  <a:srgbClr val="333333"/>
                </a:solidFill>
                <a:latin typeface="Arial" panose="020B0604020202020204" pitchFamily="34" charset="0"/>
                <a:cs typeface="Arial" panose="020B0604020202020204" pitchFamily="34" charset="0"/>
              </a:rPr>
              <a:t>ABBREVIATIONS:</a:t>
            </a:r>
          </a:p>
          <a:p>
            <a:r>
              <a:rPr lang="en-US" sz="3200" dirty="0">
                <a:solidFill>
                  <a:srgbClr val="333333"/>
                </a:solidFill>
                <a:latin typeface="Arial" panose="020B0604020202020204" pitchFamily="34" charset="0"/>
                <a:cs typeface="Arial" panose="020B0604020202020204" pitchFamily="34" charset="0"/>
              </a:rPr>
              <a:t>SOP: Standard Operation </a:t>
            </a:r>
            <a:r>
              <a:rPr lang="en-US" sz="3200" dirty="0" smtClean="0">
                <a:solidFill>
                  <a:srgbClr val="333333"/>
                </a:solidFill>
                <a:latin typeface="Arial" panose="020B0604020202020204" pitchFamily="34" charset="0"/>
                <a:cs typeface="Arial" panose="020B0604020202020204" pitchFamily="34" charset="0"/>
              </a:rPr>
              <a:t>Procedure</a:t>
            </a:r>
          </a:p>
          <a:p>
            <a:pPr marL="0" indent="0">
              <a:buNone/>
            </a:pPr>
            <a:endParaRPr lang="en-US" sz="3200" dirty="0" smtClean="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History </a:t>
            </a:r>
            <a:r>
              <a:rPr lang="en-US" sz="3200" dirty="0">
                <a:latin typeface="Arial" panose="020B0604020202020204" pitchFamily="34" charset="0"/>
                <a:cs typeface="Arial" panose="020B0604020202020204" pitchFamily="34" charset="0"/>
              </a:rPr>
              <a:t>shall contain a chronological record of significant changer/modifications in an SOP in brief </a:t>
            </a:r>
            <a:r>
              <a:rPr lang="en-US" sz="3200" dirty="0" smtClean="0">
                <a:latin typeface="Arial" panose="020B0604020202020204" pitchFamily="34" charset="0"/>
                <a:cs typeface="Arial" panose="020B0604020202020204" pitchFamily="34" charset="0"/>
              </a:rPr>
              <a:t>as, namely:</a:t>
            </a:r>
            <a:endParaRPr lang="en-US" sz="3200" dirty="0">
              <a:latin typeface="Arial" panose="020B0604020202020204" pitchFamily="34" charset="0"/>
              <a:cs typeface="Arial" panose="020B0604020202020204" pitchFamily="34" charset="0"/>
            </a:endParaRPr>
          </a:p>
          <a:p>
            <a:pPr>
              <a:buFont typeface="+mj-lt"/>
              <a:buAutoNum type="arabicPeriod"/>
            </a:pPr>
            <a:r>
              <a:rPr lang="en-US" sz="3200" dirty="0" smtClean="0">
                <a:latin typeface="Arial" panose="020B0604020202020204" pitchFamily="34" charset="0"/>
                <a:cs typeface="Arial" panose="020B0604020202020204" pitchFamily="34" charset="0"/>
              </a:rPr>
              <a:t>Version </a:t>
            </a:r>
            <a:r>
              <a:rPr lang="en-US" sz="3200" dirty="0">
                <a:latin typeface="Arial" panose="020B0604020202020204" pitchFamily="34" charset="0"/>
                <a:cs typeface="Arial" panose="020B0604020202020204" pitchFamily="34" charset="0"/>
              </a:rPr>
              <a:t>Number</a:t>
            </a:r>
          </a:p>
          <a:p>
            <a:pPr>
              <a:buFont typeface="+mj-lt"/>
              <a:buAutoNum type="arabicPeriod"/>
            </a:pPr>
            <a:r>
              <a:rPr lang="en-US" sz="3200" dirty="0">
                <a:latin typeface="Arial" panose="020B0604020202020204" pitchFamily="34" charset="0"/>
                <a:cs typeface="Arial" panose="020B0604020202020204" pitchFamily="34" charset="0"/>
              </a:rPr>
              <a:t>Effective Date</a:t>
            </a:r>
          </a:p>
          <a:p>
            <a:pPr>
              <a:buFont typeface="+mj-lt"/>
              <a:buAutoNum type="arabicPeriod"/>
            </a:pPr>
            <a:r>
              <a:rPr lang="en-US" sz="3200" dirty="0">
                <a:latin typeface="Arial" panose="020B0604020202020204" pitchFamily="34" charset="0"/>
                <a:cs typeface="Arial" panose="020B0604020202020204" pitchFamily="34" charset="0"/>
              </a:rPr>
              <a:t>Reason For Revision</a:t>
            </a:r>
            <a:endParaRPr lang="en-IN" sz="3200" dirty="0">
              <a:latin typeface="Arial" panose="020B0604020202020204" pitchFamily="34" charset="0"/>
              <a:cs typeface="Arial" panose="020B0604020202020204" pitchFamily="34" charset="0"/>
            </a:endParaRPr>
          </a:p>
        </p:txBody>
      </p:sp>
      <p:pic>
        <p:nvPicPr>
          <p:cNvPr id="4" name="Slide 1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99812" y="319310"/>
            <a:ext cx="609600" cy="609600"/>
          </a:xfrm>
          <a:prstGeom prst="rect">
            <a:avLst/>
          </a:prstGeom>
        </p:spPr>
      </p:pic>
    </p:spTree>
    <p:extLst>
      <p:ext uri="{BB962C8B-B14F-4D97-AF65-F5344CB8AC3E}">
        <p14:creationId xmlns:p14="http://schemas.microsoft.com/office/powerpoint/2010/main" val="131390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0947" y="1873405"/>
            <a:ext cx="11173522" cy="2862322"/>
          </a:xfrm>
          <a:prstGeom prst="rect">
            <a:avLst/>
          </a:prstGeom>
        </p:spPr>
        <p:txBody>
          <a:bodyPr wrap="square">
            <a:spAutoFit/>
          </a:bodyPr>
          <a:lstStyle/>
          <a:p>
            <a:pPr algn="ctr"/>
            <a:r>
              <a:rPr lang="en-US" sz="6000" dirty="0" smtClean="0">
                <a:latin typeface="Georgia" panose="02040502050405020303" pitchFamily="18" charset="0"/>
              </a:rPr>
              <a:t>THANKS FOR WATCHING</a:t>
            </a:r>
          </a:p>
          <a:p>
            <a:pPr algn="ctr"/>
            <a:r>
              <a:rPr lang="en-US" sz="6000" dirty="0" smtClean="0">
                <a:latin typeface="Georgia" panose="02040502050405020303" pitchFamily="18" charset="0"/>
              </a:rPr>
              <a:t> &amp;</a:t>
            </a:r>
          </a:p>
          <a:p>
            <a:pPr algn="ctr"/>
            <a:r>
              <a:rPr lang="en-US" sz="6000" dirty="0" smtClean="0">
                <a:latin typeface="Georgia" panose="02040502050405020303" pitchFamily="18" charset="0"/>
              </a:rPr>
              <a:t>LIKE, SHARE &amp; SUBSCRIBE</a:t>
            </a:r>
            <a:endParaRPr lang="en-IN" sz="6000" dirty="0">
              <a:latin typeface="Georgia" panose="02040502050405020303" pitchFamily="18" charset="0"/>
            </a:endParaRPr>
          </a:p>
        </p:txBody>
      </p:sp>
      <p:pic>
        <p:nvPicPr>
          <p:cNvPr id="2" name="Slide 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52597" y="535547"/>
            <a:ext cx="609600" cy="609600"/>
          </a:xfrm>
          <a:prstGeom prst="rect">
            <a:avLst/>
          </a:prstGeom>
        </p:spPr>
      </p:pic>
    </p:spTree>
    <p:extLst>
      <p:ext uri="{BB962C8B-B14F-4D97-AF65-F5344CB8AC3E}">
        <p14:creationId xmlns:p14="http://schemas.microsoft.com/office/powerpoint/2010/main" val="110000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261</TotalTime>
  <Words>687</Words>
  <Application>Microsoft Office PowerPoint</Application>
  <PresentationFormat>Widescreen</PresentationFormat>
  <Paragraphs>79</Paragraphs>
  <Slides>17</Slides>
  <Notes>0</Notes>
  <HiddenSlides>0</HiddenSlides>
  <MMClips>17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Century Gothic</vt:lpstr>
      <vt:lpstr>Georgia</vt:lpstr>
      <vt:lpstr>Wingdings 3</vt:lpstr>
      <vt:lpstr>Wisp</vt:lpstr>
      <vt:lpstr>Standard Operating Procedure  to prevent the spread of  COVID 19 infection  at the workplace                           </vt:lpstr>
      <vt:lpstr>PowerPoint Presentation</vt:lpstr>
      <vt:lpstr>PowerPoint Presentation</vt:lpstr>
      <vt:lpstr>When someone who has COVID-19 symptoms such as cough/sneeze or exhales they release droplets of infected fluids. Most of these droplets fall on nearby surface and objects such as desks, tables or telephone.  People could catch COVID-19 by touching contaminated surface or objects and touching their eyes, nose or mouth  </vt:lpstr>
      <vt:lpstr>The company vehicles transporting the employee to the workplace shall drop the personnel outside the security entry gate of the facility.   The security officer on duty shall give body shower of the 70 % IPA to all employee with the help of provided shower pump before entering in the plant.   After shower with 70 % IPA, personnel shall allow to entering into the plant premises.   </vt:lpstr>
      <vt:lpstr>PERSONNEL (Continue)</vt:lpstr>
      <vt:lpstr>PERSONNEL (Continue)</vt:lpstr>
      <vt:lpstr>PERSONNEL (Continue)</vt:lpstr>
      <vt:lpstr>The routine cleaning and sanitization in the workplace shall be done as per the respective SOPs.  The surface (e.g.: Desk/table tops/door pull knobs/ handles, stair case railing etc.) and objects (telephones, keyboards) shall be regularly wiped with 70 % IPA.  </vt:lpstr>
      <vt:lpstr>MAINTAINING THE WORKPLACE TO BE CLEAN HYGIENIC (Continue) </vt:lpstr>
      <vt:lpstr>MAINTAINING THE WORKPLACE TO BE CLEAN HYGIENIC (Continue) </vt:lpstr>
      <vt:lpstr>All the transportation vehicle used to pick and drop the employees shall be regularly Sanitation using the 70 % IPA solution.   The Bus Sanitation shall be done twice in a day i.e. once immediately after leaving all the employees to the work place in morning and second time at evening time after dropping all the employees to their homes.     </vt:lpstr>
      <vt:lpstr>TRANSPOTATION VEHICLE </vt:lpstr>
      <vt:lpstr>TRANSPOTATION VEHICLE (CONTINUE)</vt:lpstr>
      <vt:lpstr>PowerPoint Presentation</vt:lpstr>
      <vt:lpstr>HISTORY OF REVISION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lay down a Standard Operating Procedure to prevent the spread of COVID 19 infection at the workplace.</dc:title>
  <dc:creator>shiv Kumar</dc:creator>
  <cp:lastModifiedBy>shiv Kumar</cp:lastModifiedBy>
  <cp:revision>30</cp:revision>
  <dcterms:created xsi:type="dcterms:W3CDTF">2020-05-16T13:05:41Z</dcterms:created>
  <dcterms:modified xsi:type="dcterms:W3CDTF">2020-05-17T03:58:33Z</dcterms:modified>
</cp:coreProperties>
</file>